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60" r:id="rId12"/>
    <p:sldId id="270" r:id="rId13"/>
    <p:sldId id="271" r:id="rId14"/>
    <p:sldId id="272" r:id="rId15"/>
    <p:sldId id="273" r:id="rId16"/>
    <p:sldId id="274" r:id="rId17"/>
    <p:sldId id="26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62" r:id="rId31"/>
    <p:sldId id="288" r:id="rId32"/>
    <p:sldId id="289" r:id="rId33"/>
    <p:sldId id="263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90" autoAdjust="0"/>
  </p:normalViewPr>
  <p:slideViewPr>
    <p:cSldViewPr snapToGrid="0">
      <p:cViewPr>
        <p:scale>
          <a:sx n="66" d="100"/>
          <a:sy n="66" d="100"/>
        </p:scale>
        <p:origin x="898" y="710"/>
      </p:cViewPr>
      <p:guideLst/>
    </p:cSldViewPr>
  </p:slideViewPr>
  <p:outlineViewPr>
    <p:cViewPr>
      <p:scale>
        <a:sx n="33" d="100"/>
        <a:sy n="33" d="100"/>
      </p:scale>
      <p:origin x="0" y="-18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C207-94F3-E81B-C9BD-98475E149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6129D-0736-2298-C349-6FBDD25F0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3CECE-5B27-B181-1C09-799F14CC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8DC17-7857-A445-B722-57143B5B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2E277-40B8-EED4-8C2D-316F2AC1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437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DF5D-EF22-FB30-F0D4-1B3BA36B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B9E54-C5EE-6882-86F8-AF9C63012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EE830-2512-1F41-44DC-9343DBE0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EE40-7D03-6874-B6AC-7EA709D0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74E0-0FB7-AB27-CCCA-B82D23A0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985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774B9D-C4C3-369C-2B84-79A07BFF3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99615-E341-D1AE-C2B4-591FDC07B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EF271-FC5D-6D66-33B2-091752D0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F2B90-4F95-B6E7-1E5A-A2CD7ADE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82E58-5561-3343-DC8B-597EC471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555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6F88-50BF-B316-DBDF-320A5676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3136-A283-47C0-EABD-41DD7E001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FFCC-DBFB-D21E-0E8B-66792A3C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13035-52B8-A514-B5DC-9D2B80AF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EF81-813B-A4E0-760D-790C9C0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28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9477-35F7-3D8F-5DEF-D31B5FC0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394FF-04C3-B000-5A56-3ED6414C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7D2A-3F2E-1AE7-7DFE-003D1440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D1B73-DEB1-CCF7-B2CB-A4A568CB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1C15-915E-E151-178B-0D13653F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89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F378-1782-B12F-575B-674F24E3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589B-ACC2-C969-F595-24D58A953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A1D08-9F91-F23C-E59C-E11034E6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77D9B-D685-0C9C-23D3-FF9B988D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2929B-F315-1384-1475-70769BE0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768B9-105B-5385-0665-37D271F3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254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EAEF-3C57-90CD-DA95-9CA5AFBD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F607F-7004-296B-2BFC-331796B3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84E18-2122-0831-B3D6-B31CB430C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0E514-5A01-C108-B32E-B8B2F6280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41F7F-4EAA-DAD9-10B8-DECEA8A66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2D683-66C5-2769-E693-FAE58FBF1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1C04C-CF1F-EA8D-4D71-D79C80B0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2B1AF-B495-5EE4-5CD1-9050CC0F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098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F9BF-52A5-706C-479E-295E8DD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E49A8-9CFA-EBF8-FC02-6E421218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E386C-3E0D-A804-9441-73952978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22850-E516-AE3C-F056-E8FCED85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366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7BE51-DC91-5478-32C7-791A1732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EEBC7-3975-83C7-358A-EEE3BF28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6C33-F7BE-47FD-4BF1-A0346D79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91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282-ADF5-6D64-77D3-E8399BD1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4AB0-54F0-B4AD-D14C-9A2D3E11B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A8873-6D2B-B3A8-64F7-29C36FC2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EB81B-0DB5-6577-4B1D-5A322E01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68E36-66F3-A34C-C62D-B9FDEDDC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BEEBA-04F7-2598-589D-3516A4DD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285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130F-CACC-7396-80BC-743D27C3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5C7151-7468-C32E-2D28-4E1D9AC34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4FA2B-15D1-FD5D-BC66-6F48AD778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4A2AC-02EB-398A-A02B-F634C0F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C2D1E-E7EA-7F40-E69C-861C931A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020DA-0BF6-D7E7-54F8-5486114A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8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899D7-97B2-EF76-5954-1B60692F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6F628-860F-8CBA-B22E-11BBB554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2FE8-6CD8-455B-6667-73D4E8CF8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375B7-7433-4530-BE43-7D1A2849B08F}" type="datetimeFigureOut">
              <a:rPr lang="en-ID" smtClean="0"/>
              <a:t>18/02/2024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D83EF-FA8A-186C-B5F7-11EA033A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95A4-5A91-E60E-D794-D525B6696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30C28-D7E0-4749-B641-268E345DEF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335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CA7E269F-B24D-8C53-82CF-1A8E44C721A7}"/>
              </a:ext>
            </a:extLst>
          </p:cNvPr>
          <p:cNvSpPr/>
          <p:nvPr/>
        </p:nvSpPr>
        <p:spPr>
          <a:xfrm>
            <a:off x="6215603" y="1457653"/>
            <a:ext cx="6539697" cy="4127357"/>
          </a:xfrm>
          <a:prstGeom prst="irregularSeal2">
            <a:avLst/>
          </a:prstGeom>
          <a:noFill/>
          <a:ln cap="rnd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A2EB9-536B-4433-044E-6EE9E598B874}"/>
              </a:ext>
            </a:extLst>
          </p:cNvPr>
          <p:cNvSpPr txBox="1"/>
          <p:nvPr/>
        </p:nvSpPr>
        <p:spPr>
          <a:xfrm>
            <a:off x="1873624" y="1272988"/>
            <a:ext cx="527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SEMINAR PRAKTIK KERJA |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KELOMPOK 52</a:t>
            </a:r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FB36-304C-CE0A-6024-2FCB81A8B78F}"/>
              </a:ext>
            </a:extLst>
          </p:cNvPr>
          <p:cNvSpPr txBox="1"/>
          <p:nvPr/>
        </p:nvSpPr>
        <p:spPr>
          <a:xfrm>
            <a:off x="899774" y="2401366"/>
            <a:ext cx="10631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alatino" pitchFamily="2" charset="0"/>
              </a:rPr>
              <a:t>PERANCANGAN SISTEM INFROMASI MANAJEMEN ANTREAN TERMINAL TRUK DI PT EKADURA INDONESIA BERBASIS WEBSITE</a:t>
            </a:r>
            <a:endParaRPr lang="en-ID" sz="3600" dirty="0">
              <a:solidFill>
                <a:schemeClr val="bg1"/>
              </a:solidFill>
              <a:latin typeface="Palatino" pitchFamily="2" charset="0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55212CA4-FB19-E4C0-1559-D6E31E3D7EDA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33CEEF6C-12CB-E272-1C19-8AAB1188134A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33369E-6203-47CB-C05E-3230D6237502}"/>
              </a:ext>
            </a:extLst>
          </p:cNvPr>
          <p:cNvCxnSpPr>
            <a:cxnSpLocks/>
          </p:cNvCxnSpPr>
          <p:nvPr/>
        </p:nvCxnSpPr>
        <p:spPr>
          <a:xfrm>
            <a:off x="3813801" y="1952181"/>
            <a:ext cx="380807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782873-E865-ED84-87BB-308290FCD6AD}"/>
              </a:ext>
            </a:extLst>
          </p:cNvPr>
          <p:cNvCxnSpPr>
            <a:cxnSpLocks/>
          </p:cNvCxnSpPr>
          <p:nvPr/>
        </p:nvCxnSpPr>
        <p:spPr>
          <a:xfrm>
            <a:off x="4509247" y="4614070"/>
            <a:ext cx="2417179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754B3D-0644-CA22-306F-C9F38D054524}"/>
              </a:ext>
            </a:extLst>
          </p:cNvPr>
          <p:cNvCxnSpPr>
            <a:cxnSpLocks/>
          </p:cNvCxnSpPr>
          <p:nvPr/>
        </p:nvCxnSpPr>
        <p:spPr>
          <a:xfrm>
            <a:off x="4253385" y="4843016"/>
            <a:ext cx="2928902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2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4CC9-67C7-C8C2-9CC2-10D0F264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D57605-0367-BE32-669E-B4ABE0CD87EA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860F6AA-BD5E-89E6-6E1C-78E1CA115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43" y="437625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EC640-2530-D81E-DA38-4E2580482E82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10973-C99B-58B6-645E-F6ABFB86682F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42DA18E-C4E1-5D4C-CA27-CEE337BEBF32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08ADFE1F-C3D7-83EC-9502-FC6957BE317A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D061DE1B-53BF-B03C-E979-010CF934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DFE19-E162-B28D-7000-7249E0625506}"/>
              </a:ext>
            </a:extLst>
          </p:cNvPr>
          <p:cNvSpPr txBox="1"/>
          <p:nvPr/>
        </p:nvSpPr>
        <p:spPr>
          <a:xfrm>
            <a:off x="6195228" y="1213845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Tugas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Tanggung</a:t>
            </a:r>
            <a:r>
              <a:rPr lang="en-US" sz="3600" dirty="0">
                <a:latin typeface="Georgia" panose="02040502050405020303" pitchFamily="18" charset="0"/>
              </a:rPr>
              <a:t> Jawab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A99D3-D1E7-C8C4-53B2-19148079EE39}"/>
              </a:ext>
            </a:extLst>
          </p:cNvPr>
          <p:cNvSpPr txBox="1"/>
          <p:nvPr/>
        </p:nvSpPr>
        <p:spPr>
          <a:xfrm>
            <a:off x="-5572953" y="3105834"/>
            <a:ext cx="42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Palatino" pitchFamily="2" charset="0"/>
              </a:rPr>
              <a:t>Technology</a:t>
            </a:r>
            <a:endParaRPr lang="en-ID" sz="3600" b="1" dirty="0"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F4FDA-F25B-EFF3-C2D3-F4C2A313D411}"/>
              </a:ext>
            </a:extLst>
          </p:cNvPr>
          <p:cNvSpPr txBox="1"/>
          <p:nvPr/>
        </p:nvSpPr>
        <p:spPr>
          <a:xfrm>
            <a:off x="776993" y="4162004"/>
            <a:ext cx="4258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" pitchFamily="2" charset="0"/>
              </a:rPr>
              <a:t>Merancang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informasi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berbasis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i="1" dirty="0">
                <a:latin typeface="Palatino" pitchFamily="2" charset="0"/>
              </a:rPr>
              <a:t>website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i="1" dirty="0">
              <a:latin typeface="Palatin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A14EF-6128-4E8C-83D4-C74DC1CDAD89}"/>
              </a:ext>
            </a:extLst>
          </p:cNvPr>
          <p:cNvSpPr txBox="1"/>
          <p:nvPr/>
        </p:nvSpPr>
        <p:spPr>
          <a:xfrm>
            <a:off x="937868" y="3079075"/>
            <a:ext cx="42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Palatino" pitchFamily="2" charset="0"/>
              </a:rPr>
              <a:t>Praktik</a:t>
            </a:r>
            <a:r>
              <a:rPr lang="en-US" sz="3600" b="1" dirty="0">
                <a:latin typeface="Palatino" pitchFamily="2" charset="0"/>
              </a:rPr>
              <a:t> </a:t>
            </a:r>
            <a:r>
              <a:rPr lang="en-US" sz="3600" b="1" dirty="0" err="1">
                <a:latin typeface="Palatino" pitchFamily="2" charset="0"/>
              </a:rPr>
              <a:t>Kerja</a:t>
            </a:r>
            <a:endParaRPr lang="en-ID" sz="3600" b="1" dirty="0">
              <a:latin typeface="Palatin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4BD26-9518-CE9B-AA6E-0BD519E33E48}"/>
              </a:ext>
            </a:extLst>
          </p:cNvPr>
          <p:cNvSpPr txBox="1"/>
          <p:nvPr/>
        </p:nvSpPr>
        <p:spPr>
          <a:xfrm>
            <a:off x="-5759401" y="4141696"/>
            <a:ext cx="425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Mengembangkan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sebuah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sesuai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permintaan</a:t>
            </a:r>
            <a:r>
              <a:rPr lang="en-US" sz="2400" dirty="0">
                <a:latin typeface="Palatino" pitchFamily="2" charset="0"/>
              </a:rPr>
              <a:t> user </a:t>
            </a:r>
            <a:r>
              <a:rPr lang="en-US" sz="2400" dirty="0" err="1">
                <a:latin typeface="Palatino" pitchFamily="2" charset="0"/>
              </a:rPr>
              <a:t>berdasarkan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analisis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kebutuhan</a:t>
            </a:r>
            <a:r>
              <a:rPr lang="en-US" sz="2400" b="1" dirty="0">
                <a:latin typeface="Palatino" pitchFamily="2" charset="0"/>
              </a:rPr>
              <a:t> user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serta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memastikan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berjalan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dengan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baik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F6BE1-7D1B-86C7-E8CC-8FFD18FCE054}"/>
              </a:ext>
            </a:extLst>
          </p:cNvPr>
          <p:cNvSpPr txBox="1"/>
          <p:nvPr/>
        </p:nvSpPr>
        <p:spPr>
          <a:xfrm>
            <a:off x="-349414" y="-4804829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DB08F-BBFF-4E9A-09FD-8906BB438641}"/>
              </a:ext>
            </a:extLst>
          </p:cNvPr>
          <p:cNvSpPr txBox="1"/>
          <p:nvPr/>
        </p:nvSpPr>
        <p:spPr>
          <a:xfrm rot="16649603">
            <a:off x="849252" y="-2418591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2.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93E7B-60A1-A3BD-AE0D-9EEC7B6DACD6}"/>
              </a:ext>
            </a:extLst>
          </p:cNvPr>
          <p:cNvSpPr txBox="1"/>
          <p:nvPr/>
        </p:nvSpPr>
        <p:spPr>
          <a:xfrm rot="16649603">
            <a:off x="2260085" y="-2162174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Latar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Belakang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A1CE5-C03F-3D85-AACE-983F0635B009}"/>
              </a:ext>
            </a:extLst>
          </p:cNvPr>
          <p:cNvSpPr txBox="1"/>
          <p:nvPr/>
        </p:nvSpPr>
        <p:spPr>
          <a:xfrm>
            <a:off x="14211075" y="4162004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4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328B-E24F-FFD5-817B-1218429CD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AC37370-D3D0-60A3-9311-759F2721E4B8}"/>
              </a:ext>
            </a:extLst>
          </p:cNvPr>
          <p:cNvSpPr txBox="1"/>
          <p:nvPr/>
        </p:nvSpPr>
        <p:spPr>
          <a:xfrm>
            <a:off x="-585872" y="-517530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1D30D-F52C-6E05-B665-AEFFD8280E10}"/>
              </a:ext>
            </a:extLst>
          </p:cNvPr>
          <p:cNvSpPr txBox="1"/>
          <p:nvPr/>
        </p:nvSpPr>
        <p:spPr>
          <a:xfrm rot="18718549">
            <a:off x="-7147291" y="-1831355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D2752-5608-0E8F-8744-463ACB7C3F6A}"/>
              </a:ext>
            </a:extLst>
          </p:cNvPr>
          <p:cNvSpPr txBox="1"/>
          <p:nvPr/>
        </p:nvSpPr>
        <p:spPr>
          <a:xfrm rot="18718549">
            <a:off x="-7147291" y="2877626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D2E71532-1DCF-E1DF-7755-0C8F776FFE5B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C996DC8-E84B-C6D5-E551-0938AE7409A3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0262A-A6B7-56BB-4AD2-0583F34E4FCE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686BC-17DC-0D87-CA57-5D82A60BFCA0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26A791FE-23F5-8EC0-3758-CA9350F975E6}"/>
              </a:ext>
            </a:extLst>
          </p:cNvPr>
          <p:cNvSpPr txBox="1"/>
          <p:nvPr/>
        </p:nvSpPr>
        <p:spPr>
          <a:xfrm rot="16649603">
            <a:off x="797195" y="-2866464"/>
            <a:ext cx="13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3.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7DD9275D-6B49-A882-270C-E1CDBCF74C01}"/>
              </a:ext>
            </a:extLst>
          </p:cNvPr>
          <p:cNvSpPr txBox="1"/>
          <p:nvPr/>
        </p:nvSpPr>
        <p:spPr>
          <a:xfrm rot="16649603">
            <a:off x="2402692" y="-2293345"/>
            <a:ext cx="2481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Pembahasan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6CDFB-504C-D4AF-C6C8-FF2CD86900B0}"/>
              </a:ext>
            </a:extLst>
          </p:cNvPr>
          <p:cNvSpPr txBox="1"/>
          <p:nvPr/>
        </p:nvSpPr>
        <p:spPr>
          <a:xfrm>
            <a:off x="7036552" y="4392980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8BFFD60E-709A-5ABA-CA14-5CB77B79E200}"/>
              </a:ext>
            </a:extLst>
          </p:cNvPr>
          <p:cNvSpPr txBox="1"/>
          <p:nvPr/>
        </p:nvSpPr>
        <p:spPr>
          <a:xfrm>
            <a:off x="13226094" y="4392980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39846B-6351-5F08-7690-CA5D18A6B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542" y="-1537888"/>
            <a:ext cx="1038225" cy="895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18E375-553B-35D8-1D69-BECE347B04BF}"/>
              </a:ext>
            </a:extLst>
          </p:cNvPr>
          <p:cNvSpPr txBox="1"/>
          <p:nvPr/>
        </p:nvSpPr>
        <p:spPr>
          <a:xfrm rot="2651391">
            <a:off x="11245978" y="-727742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Tugas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Tanggung</a:t>
            </a:r>
            <a:r>
              <a:rPr lang="en-US" sz="3600" dirty="0">
                <a:latin typeface="Georgia" panose="02040502050405020303" pitchFamily="18" charset="0"/>
              </a:rPr>
              <a:t> Jawab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B39BD-0F62-7FA1-69CE-E9DBACA35BAB}"/>
              </a:ext>
            </a:extLst>
          </p:cNvPr>
          <p:cNvSpPr txBox="1"/>
          <p:nvPr/>
        </p:nvSpPr>
        <p:spPr>
          <a:xfrm rot="18165517">
            <a:off x="-3806926" y="7391119"/>
            <a:ext cx="4258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" pitchFamily="2" charset="0"/>
              </a:rPr>
              <a:t>Merancang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informasi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berbasis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i="1" dirty="0">
                <a:latin typeface="Palatino" pitchFamily="2" charset="0"/>
              </a:rPr>
              <a:t>website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i="1" dirty="0">
              <a:latin typeface="Palatino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1AC51-0F64-4F70-AD45-042DE9AFF800}"/>
              </a:ext>
            </a:extLst>
          </p:cNvPr>
          <p:cNvSpPr txBox="1"/>
          <p:nvPr/>
        </p:nvSpPr>
        <p:spPr>
          <a:xfrm rot="18165517">
            <a:off x="-3646051" y="6308190"/>
            <a:ext cx="42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Palatino" pitchFamily="2" charset="0"/>
              </a:rPr>
              <a:t>Praktik</a:t>
            </a:r>
            <a:r>
              <a:rPr lang="en-US" sz="3600" b="1" dirty="0">
                <a:latin typeface="Palatino" pitchFamily="2" charset="0"/>
              </a:rPr>
              <a:t> </a:t>
            </a:r>
            <a:r>
              <a:rPr lang="en-US" sz="3600" b="1" dirty="0" err="1">
                <a:latin typeface="Palatino" pitchFamily="2" charset="0"/>
              </a:rPr>
              <a:t>Kerja</a:t>
            </a:r>
            <a:endParaRPr lang="en-ID" sz="3600" b="1" dirty="0">
              <a:latin typeface="Palatino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CC1C47-3B58-8B7E-5388-4767A7A0D7D2}"/>
              </a:ext>
            </a:extLst>
          </p:cNvPr>
          <p:cNvSpPr txBox="1"/>
          <p:nvPr/>
        </p:nvSpPr>
        <p:spPr>
          <a:xfrm>
            <a:off x="6992480" y="-9259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6DECB-916E-A986-251C-FB8D89FAD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86" y="7400463"/>
            <a:ext cx="6860787" cy="51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99C3-1F97-D55D-2C27-CF4DD405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C9CF25-FE32-89B1-D671-7190B43F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09" y="1554017"/>
            <a:ext cx="6860787" cy="5152292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0C801A2B-3F12-4F40-B3A7-ABA0BE2DEE34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7677408E-BB91-113C-DF45-E18EA442F7AC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D5C1B-3F04-0CAA-2098-CA8A1E4D1885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28A0B-36D2-CC4F-77FA-CCAF55F1465C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2C76E-2355-0F9A-551F-FB183EFF0FDA}"/>
              </a:ext>
            </a:extLst>
          </p:cNvPr>
          <p:cNvSpPr txBox="1"/>
          <p:nvPr/>
        </p:nvSpPr>
        <p:spPr>
          <a:xfrm>
            <a:off x="7036552" y="125051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264A4-B6BF-AD39-FEFF-463CB282C11F}"/>
              </a:ext>
            </a:extLst>
          </p:cNvPr>
          <p:cNvSpPr txBox="1"/>
          <p:nvPr/>
        </p:nvSpPr>
        <p:spPr>
          <a:xfrm>
            <a:off x="13917998" y="4392980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847A2-2601-AA29-D7E6-EC41E9DD3976}"/>
              </a:ext>
            </a:extLst>
          </p:cNvPr>
          <p:cNvSpPr txBox="1"/>
          <p:nvPr/>
        </p:nvSpPr>
        <p:spPr>
          <a:xfrm>
            <a:off x="882118" y="2966769"/>
            <a:ext cx="45956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Selama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melaksanakan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kegiatan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praktik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kerja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Politeknik</a:t>
            </a:r>
            <a:r>
              <a:rPr lang="en-US" sz="2400" dirty="0">
                <a:latin typeface="Palatino" pitchFamily="2" charset="0"/>
              </a:rPr>
              <a:t> Astra </a:t>
            </a:r>
            <a:r>
              <a:rPr lang="en-US" sz="2400" dirty="0" err="1">
                <a:latin typeface="Palatino" pitchFamily="2" charset="0"/>
              </a:rPr>
              <a:t>bekerja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berbagai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industri</a:t>
            </a:r>
            <a:r>
              <a:rPr lang="en-US" sz="2400" dirty="0">
                <a:latin typeface="Palatino" pitchFamily="2" charset="0"/>
              </a:rPr>
              <a:t>, salah </a:t>
            </a:r>
            <a:r>
              <a:rPr lang="en-US" sz="2400" dirty="0" err="1">
                <a:latin typeface="Palatino" pitchFamily="2" charset="0"/>
              </a:rPr>
              <a:t>satunya</a:t>
            </a:r>
            <a:r>
              <a:rPr lang="en-US" sz="2400" dirty="0">
                <a:latin typeface="Palatino" pitchFamily="2" charset="0"/>
              </a:rPr>
              <a:t> PT AAL. PT AAL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banyak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anak</a:t>
            </a:r>
            <a:r>
              <a:rPr lang="en-US" sz="2400" dirty="0">
                <a:latin typeface="Palatino" pitchFamily="2" charset="0"/>
              </a:rPr>
              <a:t> Perusahaan salah </a:t>
            </a:r>
            <a:r>
              <a:rPr lang="en-US" sz="2400" dirty="0" err="1">
                <a:latin typeface="Palatino" pitchFamily="2" charset="0"/>
              </a:rPr>
              <a:t>satunya</a:t>
            </a:r>
            <a:r>
              <a:rPr lang="en-US" sz="2400" dirty="0">
                <a:latin typeface="Palatino" pitchFamily="2" charset="0"/>
              </a:rPr>
              <a:t> PT EDI.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F08C2-202D-6F03-ABB8-0B2D3E6F6E55}"/>
              </a:ext>
            </a:extLst>
          </p:cNvPr>
          <p:cNvSpPr txBox="1"/>
          <p:nvPr/>
        </p:nvSpPr>
        <p:spPr>
          <a:xfrm>
            <a:off x="-10474910" y="3070874"/>
            <a:ext cx="10236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 pitchFamily="2" charset="0"/>
              </a:rPr>
              <a:t>PT EDI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permasalahan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dalam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mengakibatkan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ketidaksesuaian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dating </a:t>
            </a:r>
            <a:r>
              <a:rPr lang="en-US" sz="2400" dirty="0" err="1">
                <a:latin typeface="Palatino" pitchFamily="2" charset="0"/>
              </a:rPr>
              <a:t>ke</a:t>
            </a:r>
            <a:r>
              <a:rPr lang="en-US" sz="2400" dirty="0">
                <a:latin typeface="Palatino" pitchFamily="2" charset="0"/>
              </a:rPr>
              <a:t> terminal </a:t>
            </a:r>
            <a:r>
              <a:rPr lang="en-US" sz="2400" dirty="0" err="1">
                <a:latin typeface="Palatino" pitchFamily="2" charset="0"/>
              </a:rPr>
              <a:t>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pabrik</a:t>
            </a:r>
            <a:r>
              <a:rPr lang="en-US" sz="2400" dirty="0">
                <a:latin typeface="Palatino" pitchFamily="2" charset="0"/>
              </a:rPr>
              <a:t>. </a:t>
            </a:r>
            <a:r>
              <a:rPr lang="en-US" sz="2400" dirty="0" err="1">
                <a:latin typeface="Palatino" pitchFamily="2" charset="0"/>
              </a:rPr>
              <a:t>Namun</a:t>
            </a:r>
            <a:r>
              <a:rPr lang="en-US" sz="2400" dirty="0">
                <a:latin typeface="Palatino" pitchFamily="2" charset="0"/>
              </a:rPr>
              <a:t>, PT EDI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pengembangan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aplikasi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mandiri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tanpa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melibatkan</a:t>
            </a:r>
            <a:r>
              <a:rPr lang="en-US" sz="2400" dirty="0">
                <a:latin typeface="Palatino" pitchFamily="2" charset="0"/>
              </a:rPr>
              <a:t> IT HO, Ketika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pemeriksaan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tersebut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illegal dan </a:t>
            </a:r>
            <a:r>
              <a:rPr lang="en-US" sz="2400" dirty="0" err="1">
                <a:latin typeface="Palatino" pitchFamily="2" charset="0"/>
              </a:rPr>
              <a:t>ditutup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untuk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menghindari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hal-hal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tidak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diinginkan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dirty="0">
              <a:latin typeface="Palatino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85EBC4-7580-8DCB-E655-E9B85870D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433" y="2240516"/>
            <a:ext cx="6194004" cy="41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68737-52AC-DD5F-8032-4F1570C5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040174-B7FD-B3CB-E67E-48AB283C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741" y="1573675"/>
            <a:ext cx="6860787" cy="5152292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16218758-5759-8A27-FAF2-841D89348E8C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F44EBFCC-8FB2-81BA-5733-8B71ECCE3A4D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F2BD7-EBEB-773D-9570-F30789D993EE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C12B0-3604-3637-7DFE-2ED97AE3782D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059FD-F8BC-9287-A55C-FED17D9038D2}"/>
              </a:ext>
            </a:extLst>
          </p:cNvPr>
          <p:cNvSpPr txBox="1"/>
          <p:nvPr/>
        </p:nvSpPr>
        <p:spPr>
          <a:xfrm>
            <a:off x="7036552" y="125051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DE625-E391-B1B7-C499-2256EB948804}"/>
              </a:ext>
            </a:extLst>
          </p:cNvPr>
          <p:cNvSpPr txBox="1"/>
          <p:nvPr/>
        </p:nvSpPr>
        <p:spPr>
          <a:xfrm>
            <a:off x="-12012989" y="3171094"/>
            <a:ext cx="10236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Selama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melaksanakan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kegiatan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praktik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kerja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Politeknik</a:t>
            </a:r>
            <a:r>
              <a:rPr lang="en-US" sz="2400" dirty="0">
                <a:latin typeface="Palatino" pitchFamily="2" charset="0"/>
              </a:rPr>
              <a:t> Astra </a:t>
            </a:r>
            <a:r>
              <a:rPr lang="en-US" sz="2400" dirty="0" err="1">
                <a:latin typeface="Palatino" pitchFamily="2" charset="0"/>
              </a:rPr>
              <a:t>bekerja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berbagai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industri</a:t>
            </a:r>
            <a:r>
              <a:rPr lang="en-US" sz="2400" dirty="0">
                <a:latin typeface="Palatino" pitchFamily="2" charset="0"/>
              </a:rPr>
              <a:t>, salah </a:t>
            </a:r>
            <a:r>
              <a:rPr lang="en-US" sz="2400" dirty="0" err="1">
                <a:latin typeface="Palatino" pitchFamily="2" charset="0"/>
              </a:rPr>
              <a:t>satunya</a:t>
            </a:r>
            <a:r>
              <a:rPr lang="en-US" sz="2400" dirty="0">
                <a:latin typeface="Palatino" pitchFamily="2" charset="0"/>
              </a:rPr>
              <a:t> PT AAL. PT AAL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banyak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anak</a:t>
            </a:r>
            <a:r>
              <a:rPr lang="en-US" sz="2400" dirty="0">
                <a:latin typeface="Palatino" pitchFamily="2" charset="0"/>
              </a:rPr>
              <a:t> Perusahaan salah </a:t>
            </a:r>
            <a:r>
              <a:rPr lang="en-US" sz="2400" dirty="0" err="1">
                <a:latin typeface="Palatino" pitchFamily="2" charset="0"/>
              </a:rPr>
              <a:t>satunya</a:t>
            </a:r>
            <a:r>
              <a:rPr lang="en-US" sz="2400" dirty="0">
                <a:latin typeface="Palatino" pitchFamily="2" charset="0"/>
              </a:rPr>
              <a:t> PT EDI.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4AE7A-3508-3311-C195-D13B324E5F52}"/>
              </a:ext>
            </a:extLst>
          </p:cNvPr>
          <p:cNvSpPr txBox="1"/>
          <p:nvPr/>
        </p:nvSpPr>
        <p:spPr>
          <a:xfrm>
            <a:off x="377974" y="2810249"/>
            <a:ext cx="5776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 pitchFamily="2" charset="0"/>
              </a:rPr>
              <a:t>PT EDI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permasalahan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dalam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mengakibatkan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ketidaksesuaian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dating </a:t>
            </a:r>
            <a:r>
              <a:rPr lang="en-US" sz="2400" dirty="0" err="1">
                <a:latin typeface="Palatino" pitchFamily="2" charset="0"/>
              </a:rPr>
              <a:t>ke</a:t>
            </a:r>
            <a:r>
              <a:rPr lang="en-US" sz="2400" dirty="0">
                <a:latin typeface="Palatino" pitchFamily="2" charset="0"/>
              </a:rPr>
              <a:t> terminal </a:t>
            </a:r>
            <a:r>
              <a:rPr lang="en-US" sz="2400" dirty="0" err="1">
                <a:latin typeface="Palatino" pitchFamily="2" charset="0"/>
              </a:rPr>
              <a:t>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pabrik</a:t>
            </a:r>
            <a:r>
              <a:rPr lang="en-US" sz="2400" dirty="0">
                <a:latin typeface="Palatino" pitchFamily="2" charset="0"/>
              </a:rPr>
              <a:t>. </a:t>
            </a:r>
            <a:r>
              <a:rPr lang="en-US" sz="2400" dirty="0" err="1">
                <a:latin typeface="Palatino" pitchFamily="2" charset="0"/>
              </a:rPr>
              <a:t>Namun</a:t>
            </a:r>
            <a:r>
              <a:rPr lang="en-US" sz="2400" dirty="0">
                <a:latin typeface="Palatino" pitchFamily="2" charset="0"/>
              </a:rPr>
              <a:t>, PT EDI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pengembangan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aplikasi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mandiri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tanpa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melibatkan</a:t>
            </a:r>
            <a:r>
              <a:rPr lang="en-US" sz="2400" dirty="0">
                <a:latin typeface="Palatino" pitchFamily="2" charset="0"/>
              </a:rPr>
              <a:t> IT HO, Ketika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pemeriksaan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tersebut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illegal dan </a:t>
            </a:r>
            <a:r>
              <a:rPr lang="en-US" sz="2400" dirty="0" err="1">
                <a:latin typeface="Palatino" pitchFamily="2" charset="0"/>
              </a:rPr>
              <a:t>ditutup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untuk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menghindari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hal-hal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tidak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diinginkan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7AE67-7574-C299-28C3-FAE5F2DC1624}"/>
              </a:ext>
            </a:extLst>
          </p:cNvPr>
          <p:cNvSpPr txBox="1"/>
          <p:nvPr/>
        </p:nvSpPr>
        <p:spPr>
          <a:xfrm rot="2363972">
            <a:off x="11694132" y="-75312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47B0E-D0DF-5298-93D0-7AB70151D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50" y="2374805"/>
            <a:ext cx="6194004" cy="41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4F04-2952-FD5D-0E3F-6436729D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">
            <a:extLst>
              <a:ext uri="{FF2B5EF4-FFF2-40B4-BE49-F238E27FC236}">
                <a16:creationId xmlns:a16="http://schemas.microsoft.com/office/drawing/2014/main" id="{156B1A49-F365-C004-F8E6-210BF625B54B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7B5DD2C9-36F1-C61D-5072-F112354FE2EB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C4757-B270-9B81-3AB5-90C3EACBA5AB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4AEF5-649E-1960-7A76-8415E5CE5E80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E196-E211-36B8-9380-EC2E0D673FA7}"/>
              </a:ext>
            </a:extLst>
          </p:cNvPr>
          <p:cNvSpPr txBox="1"/>
          <p:nvPr/>
        </p:nvSpPr>
        <p:spPr>
          <a:xfrm>
            <a:off x="7036552" y="125051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B44C5-1990-92F6-A439-D9EC83A9F7C3}"/>
              </a:ext>
            </a:extLst>
          </p:cNvPr>
          <p:cNvSpPr txBox="1"/>
          <p:nvPr/>
        </p:nvSpPr>
        <p:spPr>
          <a:xfrm>
            <a:off x="-6367641" y="2482003"/>
            <a:ext cx="5776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 pitchFamily="2" charset="0"/>
              </a:rPr>
              <a:t>PT EDI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permasalahan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dalam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mengakibatkan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ketidaksesuaian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yang dating </a:t>
            </a:r>
            <a:r>
              <a:rPr lang="en-US" sz="2400" dirty="0" err="1">
                <a:latin typeface="Palatino" pitchFamily="2" charset="0"/>
              </a:rPr>
              <a:t>ke</a:t>
            </a:r>
            <a:r>
              <a:rPr lang="en-US" sz="2400" dirty="0">
                <a:latin typeface="Palatino" pitchFamily="2" charset="0"/>
              </a:rPr>
              <a:t> terminal </a:t>
            </a:r>
            <a:r>
              <a:rPr lang="en-US" sz="2400" dirty="0" err="1">
                <a:latin typeface="Palatino" pitchFamily="2" charset="0"/>
              </a:rPr>
              <a:t>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pabrik</a:t>
            </a:r>
            <a:r>
              <a:rPr lang="en-US" sz="2400" dirty="0">
                <a:latin typeface="Palatino" pitchFamily="2" charset="0"/>
              </a:rPr>
              <a:t>. </a:t>
            </a:r>
            <a:r>
              <a:rPr lang="en-US" sz="2400" dirty="0" err="1">
                <a:latin typeface="Palatino" pitchFamily="2" charset="0"/>
              </a:rPr>
              <a:t>Namun</a:t>
            </a:r>
            <a:r>
              <a:rPr lang="en-US" sz="2400" dirty="0">
                <a:latin typeface="Palatino" pitchFamily="2" charset="0"/>
              </a:rPr>
              <a:t>, PT EDI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pengembangan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aplikasi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mandiri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tanpa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melibatkan</a:t>
            </a:r>
            <a:r>
              <a:rPr lang="en-US" sz="2400" dirty="0">
                <a:latin typeface="Palatino" pitchFamily="2" charset="0"/>
              </a:rPr>
              <a:t> IT HO, Ketika </a:t>
            </a:r>
            <a:r>
              <a:rPr lang="en-US" sz="2400" dirty="0" err="1">
                <a:latin typeface="Palatino" pitchFamily="2" charset="0"/>
              </a:rPr>
              <a:t>melakukan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pemeriksaan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tersebut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secara</a:t>
            </a:r>
            <a:r>
              <a:rPr lang="en-US" sz="2400" dirty="0">
                <a:latin typeface="Palatino" pitchFamily="2" charset="0"/>
              </a:rPr>
              <a:t> illegal dan </a:t>
            </a:r>
            <a:r>
              <a:rPr lang="en-US" sz="2400" dirty="0" err="1">
                <a:latin typeface="Palatino" pitchFamily="2" charset="0"/>
              </a:rPr>
              <a:t>ditutup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untuk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menghindari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hal-hal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tidak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diinginkan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8619D-AF36-5775-371D-1E8D1447B229}"/>
              </a:ext>
            </a:extLst>
          </p:cNvPr>
          <p:cNvSpPr txBox="1"/>
          <p:nvPr/>
        </p:nvSpPr>
        <p:spPr>
          <a:xfrm rot="1605613">
            <a:off x="11560485" y="-1307111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F293A-439B-487B-704E-FBD7FBCF7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473" y="2482003"/>
            <a:ext cx="6194004" cy="4130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96607-70CA-539A-2FC7-061059D75C32}"/>
              </a:ext>
            </a:extLst>
          </p:cNvPr>
          <p:cNvSpPr txBox="1"/>
          <p:nvPr/>
        </p:nvSpPr>
        <p:spPr>
          <a:xfrm>
            <a:off x="1575697" y="3285808"/>
            <a:ext cx="2459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Penerapan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teori</a:t>
            </a:r>
            <a:r>
              <a:rPr lang="en-US" sz="2600" dirty="0">
                <a:latin typeface="Palatino" pitchFamily="2" charset="0"/>
              </a:rPr>
              <a:t> pada </a:t>
            </a:r>
            <a:r>
              <a:rPr lang="en-US" sz="2600" dirty="0" err="1">
                <a:latin typeface="Palatino" pitchFamily="2" charset="0"/>
              </a:rPr>
              <a:t>industri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EA58A-BB7A-298E-99B7-FFC75C8FF25C}"/>
              </a:ext>
            </a:extLst>
          </p:cNvPr>
          <p:cNvSpPr txBox="1"/>
          <p:nvPr/>
        </p:nvSpPr>
        <p:spPr>
          <a:xfrm>
            <a:off x="340903" y="2978032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1.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D0416A-B771-70CB-90E7-2108666771CA}"/>
              </a:ext>
            </a:extLst>
          </p:cNvPr>
          <p:cNvSpPr txBox="1"/>
          <p:nvPr/>
        </p:nvSpPr>
        <p:spPr>
          <a:xfrm>
            <a:off x="4158291" y="2988770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2.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1FACE-00FF-7B5C-57DD-477E7A6F2304}"/>
              </a:ext>
            </a:extLst>
          </p:cNvPr>
          <p:cNvSpPr txBox="1"/>
          <p:nvPr/>
        </p:nvSpPr>
        <p:spPr>
          <a:xfrm>
            <a:off x="7857541" y="3005077"/>
            <a:ext cx="13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3.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AFCDB-0E37-9C55-0FAE-76DA37A7808E}"/>
              </a:ext>
            </a:extLst>
          </p:cNvPr>
          <p:cNvSpPr txBox="1"/>
          <p:nvPr/>
        </p:nvSpPr>
        <p:spPr>
          <a:xfrm>
            <a:off x="5569123" y="3245187"/>
            <a:ext cx="22832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Penambahan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fitur</a:t>
            </a:r>
            <a:r>
              <a:rPr lang="en-US" sz="2600" dirty="0">
                <a:latin typeface="Palatino" pitchFamily="2" charset="0"/>
              </a:rPr>
              <a:t> dan </a:t>
            </a:r>
            <a:r>
              <a:rPr lang="en-US" sz="2600" dirty="0" err="1">
                <a:latin typeface="Palatino" pitchFamily="2" charset="0"/>
              </a:rPr>
              <a:t>peningkatan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keamanan</a:t>
            </a:r>
            <a:r>
              <a:rPr lang="en-US" sz="2600" dirty="0">
                <a:latin typeface="Palatino" pitchFamily="2" charset="0"/>
              </a:rPr>
              <a:t> yang </a:t>
            </a:r>
            <a:r>
              <a:rPr lang="en-US" sz="2600" dirty="0" err="1">
                <a:latin typeface="Palatino" pitchFamily="2" charset="0"/>
              </a:rPr>
              <a:t>sesuai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dengan</a:t>
            </a:r>
            <a:r>
              <a:rPr lang="en-US" sz="2600" dirty="0">
                <a:latin typeface="Palatino" pitchFamily="2" charset="0"/>
              </a:rPr>
              <a:t> standard </a:t>
            </a:r>
            <a:r>
              <a:rPr lang="en-US" sz="2600" dirty="0" err="1">
                <a:latin typeface="Palatino" pitchFamily="2" charset="0"/>
              </a:rPr>
              <a:t>perusahaan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644D5-81E6-FB9C-76DB-E99D0DEECDCF}"/>
              </a:ext>
            </a:extLst>
          </p:cNvPr>
          <p:cNvSpPr txBox="1"/>
          <p:nvPr/>
        </p:nvSpPr>
        <p:spPr>
          <a:xfrm>
            <a:off x="9463038" y="3578196"/>
            <a:ext cx="24818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Perbaikan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tampilan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antarmuka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i="1" dirty="0">
                <a:latin typeface="Palatino" pitchFamily="2" charset="0"/>
              </a:rPr>
              <a:t>website</a:t>
            </a:r>
            <a:endParaRPr lang="en-ID" sz="2600" i="1" dirty="0"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9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EB0D-3F99-CDBD-62F7-7A6D6DB2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DD1BE53-41EB-9739-0EB6-C158BD60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77" y="2268564"/>
            <a:ext cx="5407423" cy="4506186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F44EE29D-3CB2-E0A8-89AE-0ECFDA58D559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E1221CC2-79D2-F0DF-2832-E296575EDB07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4F426-CEBD-A481-E5EC-188EE89D15A0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21BA8-659D-F27E-8C2D-6B4590848B00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1F301-1602-2742-8685-8E266E9B4713}"/>
              </a:ext>
            </a:extLst>
          </p:cNvPr>
          <p:cNvSpPr txBox="1"/>
          <p:nvPr/>
        </p:nvSpPr>
        <p:spPr>
          <a:xfrm>
            <a:off x="7036552" y="125051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246D2-B70A-8516-4CC9-AFBB34AF79B1}"/>
              </a:ext>
            </a:extLst>
          </p:cNvPr>
          <p:cNvSpPr txBox="1"/>
          <p:nvPr/>
        </p:nvSpPr>
        <p:spPr>
          <a:xfrm>
            <a:off x="1716760" y="8819100"/>
            <a:ext cx="2459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Penerapan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teori</a:t>
            </a:r>
            <a:r>
              <a:rPr lang="en-US" sz="2600" dirty="0">
                <a:latin typeface="Palatino" pitchFamily="2" charset="0"/>
              </a:rPr>
              <a:t> pada </a:t>
            </a:r>
            <a:r>
              <a:rPr lang="en-US" sz="2600" dirty="0" err="1">
                <a:latin typeface="Palatino" pitchFamily="2" charset="0"/>
              </a:rPr>
              <a:t>industri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21C78-F85D-E536-2751-337998030802}"/>
              </a:ext>
            </a:extLst>
          </p:cNvPr>
          <p:cNvSpPr txBox="1"/>
          <p:nvPr/>
        </p:nvSpPr>
        <p:spPr>
          <a:xfrm>
            <a:off x="481966" y="8511324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1.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F362E-9ED8-E8EA-918E-3CA910FD29DD}"/>
              </a:ext>
            </a:extLst>
          </p:cNvPr>
          <p:cNvSpPr txBox="1"/>
          <p:nvPr/>
        </p:nvSpPr>
        <p:spPr>
          <a:xfrm>
            <a:off x="4299354" y="8522062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2.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0BFBA-7F85-04F1-F2FE-8F3DF1C36D4C}"/>
              </a:ext>
            </a:extLst>
          </p:cNvPr>
          <p:cNvSpPr txBox="1"/>
          <p:nvPr/>
        </p:nvSpPr>
        <p:spPr>
          <a:xfrm>
            <a:off x="7998604" y="8538369"/>
            <a:ext cx="13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3.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EB343-0092-5A4C-F926-71BDC3BE7616}"/>
              </a:ext>
            </a:extLst>
          </p:cNvPr>
          <p:cNvSpPr txBox="1"/>
          <p:nvPr/>
        </p:nvSpPr>
        <p:spPr>
          <a:xfrm>
            <a:off x="5710186" y="8778479"/>
            <a:ext cx="22832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Penambahan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fitur</a:t>
            </a:r>
            <a:r>
              <a:rPr lang="en-US" sz="2600" dirty="0">
                <a:latin typeface="Palatino" pitchFamily="2" charset="0"/>
              </a:rPr>
              <a:t> dan </a:t>
            </a:r>
            <a:r>
              <a:rPr lang="en-US" sz="2600" dirty="0" err="1">
                <a:latin typeface="Palatino" pitchFamily="2" charset="0"/>
              </a:rPr>
              <a:t>peningkatan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keamanan</a:t>
            </a:r>
            <a:r>
              <a:rPr lang="en-US" sz="2600" dirty="0">
                <a:latin typeface="Palatino" pitchFamily="2" charset="0"/>
              </a:rPr>
              <a:t> yang </a:t>
            </a:r>
            <a:r>
              <a:rPr lang="en-US" sz="2600" dirty="0" err="1">
                <a:latin typeface="Palatino" pitchFamily="2" charset="0"/>
              </a:rPr>
              <a:t>sesuai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dengan</a:t>
            </a:r>
            <a:r>
              <a:rPr lang="en-US" sz="2600" dirty="0">
                <a:latin typeface="Palatino" pitchFamily="2" charset="0"/>
              </a:rPr>
              <a:t> standard </a:t>
            </a:r>
            <a:r>
              <a:rPr lang="en-US" sz="2600" dirty="0" err="1">
                <a:latin typeface="Palatino" pitchFamily="2" charset="0"/>
              </a:rPr>
              <a:t>perusahaan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55A69-4BCB-06C4-B395-6E6B392E7C7D}"/>
              </a:ext>
            </a:extLst>
          </p:cNvPr>
          <p:cNvSpPr txBox="1"/>
          <p:nvPr/>
        </p:nvSpPr>
        <p:spPr>
          <a:xfrm>
            <a:off x="9604101" y="9111488"/>
            <a:ext cx="24818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Perbaikan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tampilan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antarmuka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i="1" dirty="0">
                <a:latin typeface="Palatino" pitchFamily="2" charset="0"/>
              </a:rPr>
              <a:t>website</a:t>
            </a:r>
            <a:endParaRPr lang="en-ID" sz="2600" i="1" dirty="0"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B2DFB-824B-5C47-DE21-F50FA3B1968F}"/>
              </a:ext>
            </a:extLst>
          </p:cNvPr>
          <p:cNvSpPr txBox="1"/>
          <p:nvPr/>
        </p:nvSpPr>
        <p:spPr>
          <a:xfrm rot="2036235">
            <a:off x="11270179" y="-1676012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7BF81-147E-99C4-84DC-2269A920EDA7}"/>
              </a:ext>
            </a:extLst>
          </p:cNvPr>
          <p:cNvSpPr txBox="1"/>
          <p:nvPr/>
        </p:nvSpPr>
        <p:spPr>
          <a:xfrm>
            <a:off x="-6634706" y="7172496"/>
            <a:ext cx="5526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informasi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terminal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di PT EDI </a:t>
            </a:r>
            <a:r>
              <a:rPr lang="en-US" sz="2400" dirty="0" err="1">
                <a:latin typeface="Palatino" pitchFamily="2" charset="0"/>
              </a:rPr>
              <a:t>dirancang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menggunakan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PHP CI4</a:t>
            </a:r>
            <a:r>
              <a:rPr lang="en-US" sz="2400" dirty="0">
                <a:latin typeface="Palatino" pitchFamily="2" charset="0"/>
              </a:rPr>
              <a:t> dan </a:t>
            </a:r>
            <a:r>
              <a:rPr lang="en-US" sz="2400" b="1" dirty="0">
                <a:latin typeface="Palatino" pitchFamily="2" charset="0"/>
              </a:rPr>
              <a:t>ORACLE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SQL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berbasis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website</a:t>
            </a:r>
            <a:r>
              <a:rPr lang="en-US" sz="2400" dirty="0">
                <a:latin typeface="Palatino" pitchFamily="2" charset="0"/>
              </a:rPr>
              <a:t>. </a:t>
            </a:r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dirancang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untuk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digunakan</a:t>
            </a:r>
            <a:r>
              <a:rPr lang="en-US" sz="2400" dirty="0">
                <a:latin typeface="Palatino" pitchFamily="2" charset="0"/>
              </a:rPr>
              <a:t> oleh </a:t>
            </a:r>
            <a:r>
              <a:rPr lang="en-US" sz="2400" b="1" dirty="0">
                <a:latin typeface="Palatino" pitchFamily="2" charset="0"/>
              </a:rPr>
              <a:t>admin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b="1" dirty="0" err="1">
                <a:latin typeface="Palatino" pitchFamily="2" charset="0"/>
              </a:rPr>
              <a:t>kepala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pelabuhan</a:t>
            </a:r>
            <a:r>
              <a:rPr lang="en-US" sz="2400" dirty="0">
                <a:latin typeface="Palatino" pitchFamily="2" charset="0"/>
              </a:rPr>
              <a:t>, dan </a:t>
            </a:r>
            <a:r>
              <a:rPr lang="en-US" sz="2400" b="1" dirty="0">
                <a:latin typeface="Palatino" pitchFamily="2" charset="0"/>
              </a:rPr>
              <a:t>marketing HO</a:t>
            </a:r>
            <a:endParaRPr lang="en-ID" sz="2400" b="1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DCC4C-6145-449C-A0F1-A6CB8828E45D}"/>
              </a:ext>
            </a:extLst>
          </p:cNvPr>
          <p:cNvSpPr txBox="1"/>
          <p:nvPr/>
        </p:nvSpPr>
        <p:spPr>
          <a:xfrm>
            <a:off x="867008" y="3835995"/>
            <a:ext cx="59847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Urutan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antrean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truk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di terminal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tidak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teratur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Keterlambatan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informasi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kepala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pelabuhan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divisi marketing HO.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Ketidaksesuaian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hasil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laporan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dengan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data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truk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pabrik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PT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Ekadura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Indonesia.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97567-FC90-6AE9-45DE-DD831E02CCBA}"/>
              </a:ext>
            </a:extLst>
          </p:cNvPr>
          <p:cNvSpPr txBox="1"/>
          <p:nvPr/>
        </p:nvSpPr>
        <p:spPr>
          <a:xfrm>
            <a:off x="367581" y="2882668"/>
            <a:ext cx="69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Permasalahan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yang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dihadapi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: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63D8C-691B-C453-CED2-FDB26856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DCB49A-1F5A-6A7E-2137-9DF82378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77" y="2268564"/>
            <a:ext cx="5407423" cy="4506186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DBB17F1D-3162-FC69-E16F-5F5A915A6EB4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48BF9DCA-FFB7-20CF-A976-6B7AEE60005E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03F47-E66E-2DED-2386-04063FB9B9DA}"/>
              </a:ext>
            </a:extLst>
          </p:cNvPr>
          <p:cNvSpPr txBox="1"/>
          <p:nvPr/>
        </p:nvSpPr>
        <p:spPr>
          <a:xfrm>
            <a:off x="-495939" y="-1537887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E519A-B94B-C45B-5A88-50E50B746C6E}"/>
              </a:ext>
            </a:extLst>
          </p:cNvPr>
          <p:cNvSpPr txBox="1"/>
          <p:nvPr/>
        </p:nvSpPr>
        <p:spPr>
          <a:xfrm>
            <a:off x="1562600" y="419514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80570-53A5-214F-51BC-EAC739C98729}"/>
              </a:ext>
            </a:extLst>
          </p:cNvPr>
          <p:cNvSpPr txBox="1"/>
          <p:nvPr/>
        </p:nvSpPr>
        <p:spPr>
          <a:xfrm>
            <a:off x="7036552" y="125051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1B918-C42C-CB78-FC8D-9B8533956D77}"/>
              </a:ext>
            </a:extLst>
          </p:cNvPr>
          <p:cNvSpPr txBox="1"/>
          <p:nvPr/>
        </p:nvSpPr>
        <p:spPr>
          <a:xfrm>
            <a:off x="-7092963" y="2727838"/>
            <a:ext cx="59847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Urutan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antrean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truk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di terminal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tidak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teratur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Keterlambatan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informasi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kepala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pelabuhan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divisi marketing HO.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Ketidaksesuaian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hasil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laporan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dengan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data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truk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pabrik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ke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PT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Palatino" pitchFamily="2" charset="0"/>
              </a:rPr>
              <a:t>Ekadura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Palatino" pitchFamily="2" charset="0"/>
              </a:rPr>
              <a:t> Indonesia.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63154-1D47-B1E8-6BDA-F054137C712C}"/>
              </a:ext>
            </a:extLst>
          </p:cNvPr>
          <p:cNvSpPr txBox="1"/>
          <p:nvPr/>
        </p:nvSpPr>
        <p:spPr>
          <a:xfrm>
            <a:off x="1258041" y="2791335"/>
            <a:ext cx="5526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informasi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terminal </a:t>
            </a:r>
            <a:r>
              <a:rPr lang="en-US" sz="2400" dirty="0" err="1">
                <a:latin typeface="Palatino" pitchFamily="2" charset="0"/>
              </a:rPr>
              <a:t>truk</a:t>
            </a:r>
            <a:r>
              <a:rPr lang="en-US" sz="2400" dirty="0">
                <a:latin typeface="Palatino" pitchFamily="2" charset="0"/>
              </a:rPr>
              <a:t> di PT EDI </a:t>
            </a:r>
            <a:r>
              <a:rPr lang="en-US" sz="2400" dirty="0" err="1">
                <a:latin typeface="Palatino" pitchFamily="2" charset="0"/>
              </a:rPr>
              <a:t>dirancang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menggunakan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PHP CI4</a:t>
            </a:r>
            <a:r>
              <a:rPr lang="en-US" sz="2400" dirty="0">
                <a:latin typeface="Palatino" pitchFamily="2" charset="0"/>
              </a:rPr>
              <a:t> dan </a:t>
            </a:r>
            <a:r>
              <a:rPr lang="en-US" sz="2400" b="1" dirty="0">
                <a:latin typeface="Palatino" pitchFamily="2" charset="0"/>
              </a:rPr>
              <a:t>ORACLE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SQL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berbasis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website</a:t>
            </a:r>
            <a:r>
              <a:rPr lang="en-US" sz="2400" dirty="0">
                <a:latin typeface="Palatino" pitchFamily="2" charset="0"/>
              </a:rPr>
              <a:t>. </a:t>
            </a:r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dirancang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untuk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digunakan</a:t>
            </a:r>
            <a:r>
              <a:rPr lang="en-US" sz="2400" dirty="0">
                <a:latin typeface="Palatino" pitchFamily="2" charset="0"/>
              </a:rPr>
              <a:t> oleh </a:t>
            </a:r>
            <a:r>
              <a:rPr lang="en-US" sz="2400" b="1" dirty="0">
                <a:latin typeface="Palatino" pitchFamily="2" charset="0"/>
              </a:rPr>
              <a:t>admin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b="1" dirty="0" err="1">
                <a:latin typeface="Palatino" pitchFamily="2" charset="0"/>
              </a:rPr>
              <a:t>kepala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pelabuhan</a:t>
            </a:r>
            <a:r>
              <a:rPr lang="en-US" sz="2400" dirty="0">
                <a:latin typeface="Palatino" pitchFamily="2" charset="0"/>
              </a:rPr>
              <a:t>, dan </a:t>
            </a:r>
            <a:r>
              <a:rPr lang="en-US" sz="2400" b="1" dirty="0">
                <a:latin typeface="Palatino" pitchFamily="2" charset="0"/>
              </a:rPr>
              <a:t>marketing HO</a:t>
            </a:r>
            <a:endParaRPr lang="en-ID" sz="2400" b="1" dirty="0">
              <a:latin typeface="Palati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0990A-DC66-C4B0-5300-B1637FCBCABA}"/>
              </a:ext>
            </a:extLst>
          </p:cNvPr>
          <p:cNvSpPr txBox="1"/>
          <p:nvPr/>
        </p:nvSpPr>
        <p:spPr>
          <a:xfrm>
            <a:off x="-158433" y="-5268168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546D7-649F-8405-CD7D-8A868BEC71A9}"/>
              </a:ext>
            </a:extLst>
          </p:cNvPr>
          <p:cNvSpPr txBox="1"/>
          <p:nvPr/>
        </p:nvSpPr>
        <p:spPr>
          <a:xfrm>
            <a:off x="1562600" y="-1558954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0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4268F-0A4B-7AD9-5B1F-F87EE9D9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3AC980A2-F823-940B-6454-79C25F95F2B9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CEEB2AD6-96C4-15C4-47F9-8635B14BD1D1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D7915343-9197-B533-BC5D-863E995C55FC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9A6E6-60D6-4F06-8FF2-D3DAC851E67E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A967E-AE08-67B9-9841-A334D9D5D9E7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768E15E-0273-8006-7AD3-9F38A65A6937}"/>
              </a:ext>
            </a:extLst>
          </p:cNvPr>
          <p:cNvSpPr txBox="1"/>
          <p:nvPr/>
        </p:nvSpPr>
        <p:spPr>
          <a:xfrm rot="18054381">
            <a:off x="-6831316" y="-2612871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B4E26AA-3A17-0ECE-F3FD-C4DD34A75DA0}"/>
              </a:ext>
            </a:extLst>
          </p:cNvPr>
          <p:cNvSpPr txBox="1"/>
          <p:nvPr/>
        </p:nvSpPr>
        <p:spPr>
          <a:xfrm rot="18054381">
            <a:off x="-6063347" y="1806378"/>
            <a:ext cx="4240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Latar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Belakang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0F87469E-5EB7-52D6-A322-1187FB476208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BA92E193-9543-93E6-DA0B-7F88D362C3F0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F31337-02E6-85B9-AE88-27D764AD6574}"/>
              </a:ext>
            </a:extLst>
          </p:cNvPr>
          <p:cNvSpPr txBox="1"/>
          <p:nvPr/>
        </p:nvSpPr>
        <p:spPr>
          <a:xfrm>
            <a:off x="7810033" y="4369533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22CA9D2A-8C0D-8D17-9712-E817021A72A8}"/>
              </a:ext>
            </a:extLst>
          </p:cNvPr>
          <p:cNvSpPr txBox="1"/>
          <p:nvPr/>
        </p:nvSpPr>
        <p:spPr>
          <a:xfrm>
            <a:off x="12874403" y="4600365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Log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Aktivitas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D22D60-246A-A9D1-65A2-A9356BECE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8397">
            <a:off x="-4952788" y="4567929"/>
            <a:ext cx="4379668" cy="24162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1314E3-28B0-073A-6257-A5B8261BA3C4}"/>
              </a:ext>
            </a:extLst>
          </p:cNvPr>
          <p:cNvSpPr txBox="1"/>
          <p:nvPr/>
        </p:nvSpPr>
        <p:spPr>
          <a:xfrm>
            <a:off x="1479077" y="7321422"/>
            <a:ext cx="552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 Regular" panose="00000500000000000000" pitchFamily="2" charset="0"/>
              </a:rPr>
              <a:t>Extreme Programming (XP)</a:t>
            </a:r>
            <a:endParaRPr lang="en-ID" sz="1600" b="1" dirty="0">
              <a:latin typeface="Montserrat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3DFEE-EB9A-2593-D3CF-0318E4B6B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592CE12F-4FAA-4D30-51F5-28AA80A347C5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D366E437-D5CB-D581-8AAF-0662FC7163A8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17ACAE8A-4C85-1412-B5A6-DB19EC9901DF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FA350-127E-F471-E4F9-7370876FE681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87991-87B4-CB90-BAE1-7B8E102F7D14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1FE0CDE-128B-4308-0406-1D2E6099B7E2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9C2E86E-9C5A-6649-AF45-ACC30AA1F317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3B6B83-AEF2-F34C-0A52-52B993FF702F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3CCF-2C2B-50B0-A02F-9CA65197E6FB}"/>
              </a:ext>
            </a:extLst>
          </p:cNvPr>
          <p:cNvSpPr txBox="1"/>
          <p:nvPr/>
        </p:nvSpPr>
        <p:spPr>
          <a:xfrm>
            <a:off x="14527356" y="4369533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A3F07-0208-B0D1-7E74-10D24A272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6" y="2828251"/>
            <a:ext cx="5583114" cy="3080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6D69A-DD68-0626-68A4-A27FBCC554B3}"/>
              </a:ext>
            </a:extLst>
          </p:cNvPr>
          <p:cNvSpPr txBox="1"/>
          <p:nvPr/>
        </p:nvSpPr>
        <p:spPr>
          <a:xfrm>
            <a:off x="2029202" y="6102222"/>
            <a:ext cx="552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 Regular" panose="00000500000000000000" pitchFamily="2" charset="0"/>
              </a:rPr>
              <a:t>Extreme Programming (XP)</a:t>
            </a:r>
            <a:endParaRPr lang="en-ID" sz="1600" b="1" dirty="0">
              <a:latin typeface="Montserrat Regula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AA931-2D32-6BB0-387F-C4D4C9AE12AA}"/>
              </a:ext>
            </a:extLst>
          </p:cNvPr>
          <p:cNvSpPr txBox="1"/>
          <p:nvPr/>
        </p:nvSpPr>
        <p:spPr>
          <a:xfrm>
            <a:off x="7013053" y="2655124"/>
            <a:ext cx="4933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Metodologi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Agile Extreme Programming (XP)</a:t>
            </a:r>
            <a:r>
              <a:rPr lang="en-US" sz="2400" dirty="0">
                <a:latin typeface="Palatino" pitchFamily="2" charset="0"/>
              </a:rPr>
              <a:t> sangat </a:t>
            </a:r>
            <a:r>
              <a:rPr lang="en-US" sz="2400" dirty="0" err="1">
                <a:latin typeface="Palatino" pitchFamily="2" charset="0"/>
              </a:rPr>
              <a:t>sesuai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kebutuhan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pengguna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b="1" dirty="0" err="1">
                <a:latin typeface="Palatino" pitchFamily="2" charset="0"/>
              </a:rPr>
              <a:t>tidak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menentu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selama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tahapan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pengembangan</a:t>
            </a:r>
            <a:r>
              <a:rPr lang="en-US" sz="2400" dirty="0">
                <a:latin typeface="Palatino" pitchFamily="2" charset="0"/>
              </a:rPr>
              <a:t>. </a:t>
            </a:r>
            <a:br>
              <a:rPr lang="en-US" sz="2400" dirty="0">
                <a:latin typeface="Palatino" pitchFamily="2" charset="0"/>
              </a:rPr>
            </a:br>
            <a:br>
              <a:rPr lang="en-US" sz="2400" dirty="0">
                <a:latin typeface="Palatino" pitchFamily="2" charset="0"/>
              </a:rPr>
            </a:br>
            <a:r>
              <a:rPr lang="en-US" sz="2400" dirty="0" err="1">
                <a:latin typeface="Palatino" pitchFamily="2" charset="0"/>
              </a:rPr>
              <a:t>Maka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metodologi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dipilih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dalam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perancangan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manajemen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Informasi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Antrean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Truk</a:t>
            </a:r>
            <a:r>
              <a:rPr lang="en-US" sz="2400" b="1" dirty="0">
                <a:latin typeface="Palatino" pitchFamily="2" charset="0"/>
              </a:rPr>
              <a:t> Di Terminal</a:t>
            </a:r>
            <a:endParaRPr lang="en-ID" sz="2400" b="1" dirty="0">
              <a:latin typeface="Palati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DE38A-749A-DEF2-13B4-7726B446F2F1}"/>
              </a:ext>
            </a:extLst>
          </p:cNvPr>
          <p:cNvSpPr/>
          <p:nvPr/>
        </p:nvSpPr>
        <p:spPr>
          <a:xfrm>
            <a:off x="846413" y="2766060"/>
            <a:ext cx="2735580" cy="2135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0426D1-5BBB-A776-744D-6377B8AAA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431" y="3417706"/>
            <a:ext cx="9555482" cy="34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7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6F1F-E798-4754-6933-9149C53A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287A50F1-1642-CE60-F9CA-8574FCFA0541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FC190685-51B7-C326-1D7E-C8E0BC7FF6F8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0CE51D57-1E73-8027-F4FE-9B95750867D3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26006-B86B-8586-A917-D4E70B500EEE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D7CBB-9497-DC88-E00C-79720EF8F6F9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DE5F167-7C99-9F8E-4B5C-FCF23CDBD3A2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9536060-3821-2571-B717-3DCDCBCFC565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94294-C9EE-6206-4397-E5CAB5AEB0C7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AD864-6016-DF59-49BF-A4758268A872}"/>
              </a:ext>
            </a:extLst>
          </p:cNvPr>
          <p:cNvSpPr txBox="1"/>
          <p:nvPr/>
        </p:nvSpPr>
        <p:spPr>
          <a:xfrm>
            <a:off x="14527356" y="4369533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6295C-9A2C-0129-9012-CE6A3D53E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0931" y="2511334"/>
            <a:ext cx="5583114" cy="3080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1C64E-FFC9-70F8-4A0A-6C4C9B857385}"/>
              </a:ext>
            </a:extLst>
          </p:cNvPr>
          <p:cNvSpPr txBox="1"/>
          <p:nvPr/>
        </p:nvSpPr>
        <p:spPr>
          <a:xfrm>
            <a:off x="-10566175" y="5785305"/>
            <a:ext cx="552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 Regular" panose="00000500000000000000" pitchFamily="2" charset="0"/>
              </a:rPr>
              <a:t>Extreme Programming (XP)</a:t>
            </a:r>
            <a:endParaRPr lang="en-ID" sz="1600" b="1" dirty="0">
              <a:latin typeface="Montserrat Regula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B93D5-C282-4367-66E0-74EC09A98733}"/>
              </a:ext>
            </a:extLst>
          </p:cNvPr>
          <p:cNvSpPr txBox="1"/>
          <p:nvPr/>
        </p:nvSpPr>
        <p:spPr>
          <a:xfrm>
            <a:off x="2012569" y="7613592"/>
            <a:ext cx="4933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Metodologi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Agile Extreme Programming (XP)</a:t>
            </a:r>
            <a:r>
              <a:rPr lang="en-US" sz="2400" dirty="0">
                <a:latin typeface="Palatino" pitchFamily="2" charset="0"/>
              </a:rPr>
              <a:t> sangat </a:t>
            </a:r>
            <a:r>
              <a:rPr lang="en-US" sz="2400" dirty="0" err="1">
                <a:latin typeface="Palatino" pitchFamily="2" charset="0"/>
              </a:rPr>
              <a:t>sesuai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kebutuhan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pengguna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b="1" dirty="0" err="1">
                <a:latin typeface="Palatino" pitchFamily="2" charset="0"/>
              </a:rPr>
              <a:t>tidak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menentu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selama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tahapan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pengembangan</a:t>
            </a:r>
            <a:r>
              <a:rPr lang="en-US" sz="2400" dirty="0">
                <a:latin typeface="Palatino" pitchFamily="2" charset="0"/>
              </a:rPr>
              <a:t>. </a:t>
            </a:r>
            <a:br>
              <a:rPr lang="en-US" sz="2400" dirty="0">
                <a:latin typeface="Palatino" pitchFamily="2" charset="0"/>
              </a:rPr>
            </a:br>
            <a:br>
              <a:rPr lang="en-US" sz="2400" dirty="0">
                <a:latin typeface="Palatino" pitchFamily="2" charset="0"/>
              </a:rPr>
            </a:br>
            <a:r>
              <a:rPr lang="en-US" sz="2400" dirty="0" err="1">
                <a:latin typeface="Palatino" pitchFamily="2" charset="0"/>
              </a:rPr>
              <a:t>Maka</a:t>
            </a:r>
            <a:r>
              <a:rPr lang="en-US" sz="2400" dirty="0">
                <a:latin typeface="Palatino" pitchFamily="2" charset="0"/>
              </a:rPr>
              <a:t>, </a:t>
            </a:r>
            <a:r>
              <a:rPr lang="en-US" sz="2400" dirty="0" err="1">
                <a:latin typeface="Palatino" pitchFamily="2" charset="0"/>
              </a:rPr>
              <a:t>metodologi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dipilih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dalam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perancangan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manajemen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Informasi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Antrean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Truk</a:t>
            </a:r>
            <a:r>
              <a:rPr lang="en-US" sz="2400" b="1" dirty="0">
                <a:latin typeface="Palatino" pitchFamily="2" charset="0"/>
              </a:rPr>
              <a:t> Di Terminal</a:t>
            </a:r>
            <a:endParaRPr lang="en-ID" sz="2400" b="1" dirty="0">
              <a:latin typeface="Palati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1F2D2-A688-8D31-4673-0EE3B9E91952}"/>
              </a:ext>
            </a:extLst>
          </p:cNvPr>
          <p:cNvSpPr/>
          <p:nvPr/>
        </p:nvSpPr>
        <p:spPr>
          <a:xfrm>
            <a:off x="-11748964" y="2449143"/>
            <a:ext cx="2735580" cy="2135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C2ED7-8D20-E133-16FD-110F949037CA}"/>
              </a:ext>
            </a:extLst>
          </p:cNvPr>
          <p:cNvSpPr txBox="1"/>
          <p:nvPr/>
        </p:nvSpPr>
        <p:spPr>
          <a:xfrm rot="2428698">
            <a:off x="11884143" y="-302150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Metodologi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5D324-5873-3775-ECA6-3FC05F02C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9" y="3249277"/>
            <a:ext cx="9555482" cy="3440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42A8A-5BAB-676A-B945-48BA5A48E4D0}"/>
              </a:ext>
            </a:extLst>
          </p:cNvPr>
          <p:cNvSpPr txBox="1"/>
          <p:nvPr/>
        </p:nvSpPr>
        <p:spPr>
          <a:xfrm>
            <a:off x="3930291" y="247872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Proses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Bisnis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Saat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Ini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C3C63-C9C8-5DD2-E2A6-BA671D54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ave 23">
            <a:extLst>
              <a:ext uri="{FF2B5EF4-FFF2-40B4-BE49-F238E27FC236}">
                <a16:creationId xmlns:a16="http://schemas.microsoft.com/office/drawing/2014/main" id="{3FFF656B-1ACB-FA39-988F-0D9FBBB6421F}"/>
              </a:ext>
            </a:extLst>
          </p:cNvPr>
          <p:cNvSpPr/>
          <p:nvPr/>
        </p:nvSpPr>
        <p:spPr>
          <a:xfrm>
            <a:off x="-369110" y="-1502272"/>
            <a:ext cx="5966437" cy="2428266"/>
          </a:xfrm>
          <a:prstGeom prst="wav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995AE-78AC-A27E-3834-22001FB89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8052" y="-34074"/>
            <a:ext cx="9797383" cy="6926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164A2-5341-3070-04E1-3868E9032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1694" r="4791" b="1694"/>
          <a:stretch>
            <a:fillRect/>
          </a:stretch>
        </p:blipFill>
        <p:spPr>
          <a:xfrm>
            <a:off x="1994745" y="1171474"/>
            <a:ext cx="2245519" cy="3197278"/>
          </a:xfrm>
          <a:custGeom>
            <a:avLst/>
            <a:gdLst>
              <a:gd name="connsiteX0" fmla="*/ 374253 w 2245519"/>
              <a:gd name="connsiteY0" fmla="*/ 0 h 3197278"/>
              <a:gd name="connsiteX1" fmla="*/ 1871266 w 2245519"/>
              <a:gd name="connsiteY1" fmla="*/ 0 h 3197278"/>
              <a:gd name="connsiteX2" fmla="*/ 2245519 w 2245519"/>
              <a:gd name="connsiteY2" fmla="*/ 374253 h 3197278"/>
              <a:gd name="connsiteX3" fmla="*/ 2245519 w 2245519"/>
              <a:gd name="connsiteY3" fmla="*/ 2823025 h 3197278"/>
              <a:gd name="connsiteX4" fmla="*/ 1871266 w 2245519"/>
              <a:gd name="connsiteY4" fmla="*/ 3197278 h 3197278"/>
              <a:gd name="connsiteX5" fmla="*/ 374253 w 2245519"/>
              <a:gd name="connsiteY5" fmla="*/ 3197278 h 3197278"/>
              <a:gd name="connsiteX6" fmla="*/ 0 w 2245519"/>
              <a:gd name="connsiteY6" fmla="*/ 2823025 h 3197278"/>
              <a:gd name="connsiteX7" fmla="*/ 0 w 2245519"/>
              <a:gd name="connsiteY7" fmla="*/ 374253 h 3197278"/>
              <a:gd name="connsiteX8" fmla="*/ 374253 w 2245519"/>
              <a:gd name="connsiteY8" fmla="*/ 0 h 319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5519" h="3197278">
                <a:moveTo>
                  <a:pt x="374253" y="0"/>
                </a:moveTo>
                <a:lnTo>
                  <a:pt x="1871266" y="0"/>
                </a:lnTo>
                <a:cubicBezTo>
                  <a:pt x="2077960" y="0"/>
                  <a:pt x="2245519" y="167559"/>
                  <a:pt x="2245519" y="374253"/>
                </a:cubicBezTo>
                <a:lnTo>
                  <a:pt x="2245519" y="2823025"/>
                </a:lnTo>
                <a:cubicBezTo>
                  <a:pt x="2245519" y="3029719"/>
                  <a:pt x="2077960" y="3197278"/>
                  <a:pt x="1871266" y="3197278"/>
                </a:cubicBezTo>
                <a:lnTo>
                  <a:pt x="374253" y="3197278"/>
                </a:lnTo>
                <a:cubicBezTo>
                  <a:pt x="167559" y="3197278"/>
                  <a:pt x="0" y="3029719"/>
                  <a:pt x="0" y="2823025"/>
                </a:cubicBezTo>
                <a:lnTo>
                  <a:pt x="0" y="374253"/>
                </a:lnTo>
                <a:cubicBezTo>
                  <a:pt x="0" y="167559"/>
                  <a:pt x="167559" y="0"/>
                  <a:pt x="374253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595CE6-67EC-63E5-6C83-68FDCC813A30}"/>
              </a:ext>
            </a:extLst>
          </p:cNvPr>
          <p:cNvSpPr txBox="1"/>
          <p:nvPr/>
        </p:nvSpPr>
        <p:spPr>
          <a:xfrm>
            <a:off x="1994745" y="4622746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latino" pitchFamily="2" charset="0"/>
              </a:rPr>
              <a:t>Rozan Abid</a:t>
            </a:r>
            <a:endParaRPr lang="en-ID" b="1" dirty="0"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95BB8-37BD-6338-32AF-85910DD3DC5A}"/>
              </a:ext>
            </a:extLst>
          </p:cNvPr>
          <p:cNvSpPr txBox="1"/>
          <p:nvPr/>
        </p:nvSpPr>
        <p:spPr>
          <a:xfrm>
            <a:off x="993211" y="5005300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eorgia" panose="02040502050405020303" pitchFamily="18" charset="0"/>
              </a:rPr>
              <a:t>0320210068</a:t>
            </a:r>
            <a:endParaRPr lang="en-ID" dirty="0">
              <a:latin typeface="Georgia" panose="02040502050405020303" pitchFamily="18" charset="0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E946FFE-9CFB-CC7C-A7A6-0CAF190145CC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FD51332F-EF9A-2EA0-AB29-D6D6F477BC8D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D5C68-34F6-A711-C148-AC08D3426F05}"/>
              </a:ext>
            </a:extLst>
          </p:cNvPr>
          <p:cNvSpPr txBox="1"/>
          <p:nvPr/>
        </p:nvSpPr>
        <p:spPr>
          <a:xfrm>
            <a:off x="7011289" y="2228671"/>
            <a:ext cx="303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Kelompok</a:t>
            </a: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 52</a:t>
            </a:r>
            <a:endParaRPr lang="en-ID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Graphic 4" descr="Palm tree">
            <a:extLst>
              <a:ext uri="{FF2B5EF4-FFF2-40B4-BE49-F238E27FC236}">
                <a16:creationId xmlns:a16="http://schemas.microsoft.com/office/drawing/2014/main" id="{663BA4D5-1E97-9063-D740-AADC22629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7331" y="1171474"/>
            <a:ext cx="2180855" cy="242826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1F79F4-173A-ED6A-166D-AE51152AFE4D}"/>
              </a:ext>
            </a:extLst>
          </p:cNvPr>
          <p:cNvCxnSpPr>
            <a:cxnSpLocks/>
          </p:cNvCxnSpPr>
          <p:nvPr/>
        </p:nvCxnSpPr>
        <p:spPr>
          <a:xfrm>
            <a:off x="7303626" y="3588166"/>
            <a:ext cx="2071868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B80082-0139-BBF5-9315-0CC8BB74FC8A}"/>
              </a:ext>
            </a:extLst>
          </p:cNvPr>
          <p:cNvCxnSpPr>
            <a:cxnSpLocks/>
          </p:cNvCxnSpPr>
          <p:nvPr/>
        </p:nvCxnSpPr>
        <p:spPr>
          <a:xfrm flipV="1">
            <a:off x="258500" y="5515305"/>
            <a:ext cx="0" cy="2355472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326C6A6-C031-8020-5E82-CC344B94D6FD}"/>
              </a:ext>
            </a:extLst>
          </p:cNvPr>
          <p:cNvSpPr/>
          <p:nvPr/>
        </p:nvSpPr>
        <p:spPr>
          <a:xfrm>
            <a:off x="-1240704" y="6389225"/>
            <a:ext cx="1770927" cy="14815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7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F442D-C8A1-C93B-54D9-24B145E5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6A8CCFA3-3616-7DD5-E61C-29C79C6FEF10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E40ECFC1-1C1C-8B49-F19A-285A81AE4DC0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0EC3DD54-D6DA-E5AD-4B58-939B2818A142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6C42C-E309-3743-6AE2-619A65263F1E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7AE4B-C7A3-4BFF-D1E5-A00A9E7EA70B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CAB8765E-6316-340A-3FF9-37BA9B346805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564180A-F1AC-8235-3D48-0F2029B78AE6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7D1D24-388C-E01C-5FF3-6D3305BE8977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417DC-1944-5DC5-B644-E8BAB487D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446" y="3350068"/>
            <a:ext cx="9555482" cy="3440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1590DB-3C8E-26CA-2A6D-195DC8FCE23A}"/>
              </a:ext>
            </a:extLst>
          </p:cNvPr>
          <p:cNvSpPr txBox="1"/>
          <p:nvPr/>
        </p:nvSpPr>
        <p:spPr>
          <a:xfrm>
            <a:off x="3930291" y="247872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Proses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Bisnis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Perbaikan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4498B-FBAD-D0DF-170E-35349F2B3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" y="3350068"/>
            <a:ext cx="11863754" cy="2872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F8A5D3-DFE2-2F9D-088E-B95699D49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0048" y="2478729"/>
            <a:ext cx="8956342" cy="42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F859-AFCB-5662-D571-4E1DE3775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F5CCE133-6C74-A4BE-65D3-6FFF3BA08286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1808028B-7A46-9E99-9C8E-C50B24122924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B1A7158F-6723-A95D-DD42-6FB4B2F064A4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79352-DAD0-FD5F-0FE3-100475F39EE5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F5EA6-AD3B-C63D-0EDF-F464CBD76D93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C91C3FE5-91B4-2248-DC36-A89F6D7A12FE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300AF9B3-136B-2638-C775-0F21B6A1F0C6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47DBE-A05B-D61D-EA29-35218BC9069B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2AB25-F0F6-C90F-F2DF-7C8A55D0588D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Physical Data Model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E7C0EE-F574-EC16-E56D-04C5CD8F6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4" y="7476591"/>
            <a:ext cx="11863754" cy="2872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078B2-DCB0-DED3-30C0-29E55EC95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29" y="2521820"/>
            <a:ext cx="8956342" cy="4236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AA304-FEB7-D378-7506-8BD7D2722A73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4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06E3-8D1C-2EEA-4C16-0CB878FA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64DD896E-EB7E-9B57-4909-EA5046DA8A29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5D63E44D-74BA-3BAE-C08E-D6E88A24A696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5AB925C2-0264-5FC1-B99F-17BE39BEEC95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FADA4-2F16-3F92-7223-EF078611AEF6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E24F3-2E05-4FAE-0EF1-063DCEC6A806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F8964E26-AE71-DC60-2196-A08D3C8A8BFE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50DB024-97F5-91EC-7F21-17DE115CD9F8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22B591-96CE-C0FF-B1D1-267C1B5932F6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9AC02-70EA-5C27-9065-36407A6C6590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Data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Antrean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E6A06-1E26-628F-C432-A42E94A16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21" y="8148897"/>
            <a:ext cx="8956342" cy="4236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8289B-6AFC-E69A-A0B3-C10BBF034E65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8AE8F-BDC7-57FC-FE5D-8B623C77EE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3995" b="56813"/>
          <a:stretch/>
        </p:blipFill>
        <p:spPr bwMode="auto">
          <a:xfrm>
            <a:off x="634794" y="3110269"/>
            <a:ext cx="5332905" cy="2575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52B82-3D96-5EEA-2F9F-722DAB28A1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2407" b="12305"/>
          <a:stretch/>
        </p:blipFill>
        <p:spPr bwMode="auto">
          <a:xfrm>
            <a:off x="6238526" y="3670208"/>
            <a:ext cx="5347129" cy="2984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743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9BB5-D6AF-D3F0-E29A-024474B6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8581E767-4B88-63B6-416C-DAE954AB6719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180DB240-D7E2-C47E-DD21-F034A1DCBE4F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36968B2-45BB-3AC7-627C-4698F5604CEA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4D654-223C-66B0-E043-B0E6F2939178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0C72C-3144-6D49-C814-16F00B7CBA47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A273E038-9A29-AE63-7D57-2554DD6B4F94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7E13163-6A2F-E434-DE66-03B4E573351E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EDF0E-AFBC-4877-46AD-440F1F152820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82396-00F9-5DA1-3725-E42E7AFC9FC0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Data Reject Truck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2AD7C-B5F7-63ED-57D5-BA1832EC0FB6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67ABC-345C-8DD1-BB93-D0ECC0275F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3995" b="56813"/>
          <a:stretch/>
        </p:blipFill>
        <p:spPr bwMode="auto">
          <a:xfrm>
            <a:off x="9799820" y="8627149"/>
            <a:ext cx="5332905" cy="2575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75553-8100-A615-8CDB-254DEDA877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2407" b="12305"/>
          <a:stretch/>
        </p:blipFill>
        <p:spPr bwMode="auto">
          <a:xfrm>
            <a:off x="15403552" y="9187088"/>
            <a:ext cx="5347129" cy="2984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DE9413-A0E0-FF60-97E0-F9401F63E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7" y="2939677"/>
            <a:ext cx="11200856" cy="31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9700-667F-EB3B-94C3-F31248A4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D0CC5709-B49E-AB9F-0F45-62BDB0F97181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01A6700E-A877-49D5-0E9D-2A31F6843597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BA70F39C-956B-5FE4-28DA-E503E6027FE0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EB839-B03C-07E5-758C-A2C99304B564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7315B-8FC9-BBE9-4FFD-4B1C2FBB5CE6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14A369CC-AF77-1B6E-81FF-F212181D29BA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901197F-BE03-AA0C-B8CF-D9EC8F07EC80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A5368-9312-CF67-E995-C5F5B4751F9A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A633C-9B4A-DAF4-47E2-1D82FCF584C2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Data Blacklist Driver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20938-7977-9D50-C3CB-50B42F507A8F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89985-CC84-9225-91FA-B79685A8CA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0565" y="8029837"/>
            <a:ext cx="11200856" cy="3162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E54C27-7002-487A-2CF2-3A7A60CFD1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 bwMode="auto">
          <a:xfrm>
            <a:off x="1588003" y="2420516"/>
            <a:ext cx="8249265" cy="4178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197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50C45-8807-6675-53DD-8D1D8A41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8E233428-BCB3-3304-0411-9E945B2B591E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253DE7ED-6305-C2EE-7784-1F1688AB554E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9B0BE515-6DE1-8391-2A08-AF9CCB09CF4E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2C945-61E7-6140-46A2-C57EDD38B1F4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E5C91-ED7C-DD11-E344-062FB2C3F3B7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7C3929B-30F9-0035-0DB1-84B52580E9B6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A0F2607-D343-EA7D-C080-E2BBB631E39F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B282F6-84A8-5D25-2434-A5A89E077B85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9AB2A-38DA-F211-6887-0FCB27BDFD61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Report Planning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833F3-07C8-4E6E-F1EF-4E0F6E8B49F3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394B8-29C0-93E2-AA17-A95088F6C0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1"/>
          <a:stretch/>
        </p:blipFill>
        <p:spPr bwMode="auto">
          <a:xfrm>
            <a:off x="-11922168" y="2420516"/>
            <a:ext cx="8249265" cy="4178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6A844-B000-2E11-9085-3B1EA469DA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2286000" y="2478729"/>
            <a:ext cx="6946599" cy="4229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371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C75C5-F47F-E1A3-E546-3CBAB18A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DEAEC916-9BF9-E998-EB00-6FEDCCC8307D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08FD05C8-C718-D8D4-E663-3958049BE15A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1591B092-CBC4-8527-9661-DE0B2311600D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81C0A-AAA5-03A7-6C51-C62888C946A2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B8E54-C5E1-D5FE-F24B-48DE799FF763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28159A85-F1CB-B744-7DD0-CE165F9F4B7F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F2205B37-AFD8-9861-7C2D-1BBE25A0E9A7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F705F-CCB5-4C34-0EE5-F25EC4B89CCB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D3093-73FC-AB41-4931-CE06D4450DBA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Master PKS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422E9-105A-1672-092B-411809E3FFD4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C36E7-A960-C3A8-7634-469AB72A5E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14143470" y="2660779"/>
            <a:ext cx="6946599" cy="4229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964AF-1B6F-16E0-3FFC-7861455DAD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2466270" y="2359823"/>
            <a:ext cx="7215003" cy="4299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6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2E581-8D86-8B93-5938-53348CF5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2D5B5027-A6E9-94E8-9798-E1F6E7A04D1D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FF3D1883-3259-14DE-70D7-C527941F0835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754DF8C7-0829-7EE4-6F2B-7BB6C53D1202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09B83-08B2-BA41-4F37-5BCB9F2F78AF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63DD0-357C-8777-0D97-363C84B67600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1E978C1-B3C3-A44D-0E0A-AACD1FC059B0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E8BC61F-8447-42B3-3DEF-A24C21E3E9F1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0836A-E479-D5BE-8BDC-412C2664DD51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9250F-B2FF-8C90-95CD-2928B0AD5C69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Master Role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ADFBA-8ECB-FE53-3CE0-13302DEFEBE5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889C9-CC00-2E63-0BA2-424FF1370E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2332351" y="-5114033"/>
            <a:ext cx="7215003" cy="4299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A41AA-AA43-927A-DA18-B3D646F20A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/>
          <a:stretch/>
        </p:blipFill>
        <p:spPr bwMode="auto">
          <a:xfrm>
            <a:off x="2894223" y="2454782"/>
            <a:ext cx="6653131" cy="4037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097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5008-D998-1920-7F8E-7A98E061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A096F9FF-0DB0-0F36-054E-0A141BA64755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2CBD1B44-DAA3-CD87-0F78-DD47F82F6571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AD504E06-493D-EA5F-8A58-D9EBEA852A82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F2607-07AA-B7DB-0406-0C5D7943C3ED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F4586-C019-43CC-E7E9-3FAE5DD49CA6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21DDB935-AF7F-27B2-CB45-524962FE2E50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74616AB-DF45-ACEE-3CE1-71F348D77684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1586A2-6B34-3041-ACFB-EE9E66086FF5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D5B3C-7A80-009A-5DA2-71A04E8CEB75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Master Transporter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7943D-A952-D6DC-868D-960CA2331B98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15B32-9A7E-8FBA-8A9E-DFC6FD78F1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/>
          <a:stretch/>
        </p:blipFill>
        <p:spPr bwMode="auto">
          <a:xfrm>
            <a:off x="-8455036" y="-2551777"/>
            <a:ext cx="6653131" cy="4037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3374B-FCF7-8229-A08D-30155B6C93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2408277" y="2390110"/>
            <a:ext cx="8122108" cy="4386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270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0197-6932-3410-C7C4-69B3F89A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42A07572-9385-A71A-BE47-8E914E3BF9C2}"/>
              </a:ext>
            </a:extLst>
          </p:cNvPr>
          <p:cNvSpPr txBox="1"/>
          <p:nvPr/>
        </p:nvSpPr>
        <p:spPr>
          <a:xfrm>
            <a:off x="-292587" y="-4947998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B95BA6FF-E4F8-6011-0905-03A47EB879D0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B4D86EFA-8266-92FA-49C1-5ABF62227D6B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71E-137A-E1B0-6B57-20D8E3E7924B}"/>
              </a:ext>
            </a:extLst>
          </p:cNvPr>
          <p:cNvSpPr txBox="1"/>
          <p:nvPr/>
        </p:nvSpPr>
        <p:spPr>
          <a:xfrm>
            <a:off x="-505163" y="-1598712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57DB3-076B-87A3-F7BF-6137690F1262}"/>
              </a:ext>
            </a:extLst>
          </p:cNvPr>
          <p:cNvSpPr txBox="1"/>
          <p:nvPr/>
        </p:nvSpPr>
        <p:spPr>
          <a:xfrm>
            <a:off x="914446" y="755778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066F62B-DAFD-9F5C-1792-4534D30B14DE}"/>
              </a:ext>
            </a:extLst>
          </p:cNvPr>
          <p:cNvSpPr txBox="1"/>
          <p:nvPr/>
        </p:nvSpPr>
        <p:spPr>
          <a:xfrm rot="16649603">
            <a:off x="358967" y="-2517608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B2DDD1C9-3C8D-CCC8-C4C2-4258B211E2D7}"/>
              </a:ext>
            </a:extLst>
          </p:cNvPr>
          <p:cNvSpPr txBox="1"/>
          <p:nvPr/>
        </p:nvSpPr>
        <p:spPr>
          <a:xfrm rot="16649603">
            <a:off x="2672630" y="-2363720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72C1EA-B97D-F3CA-5DE9-B7FCB52E123F}"/>
              </a:ext>
            </a:extLst>
          </p:cNvPr>
          <p:cNvSpPr txBox="1"/>
          <p:nvPr/>
        </p:nvSpPr>
        <p:spPr>
          <a:xfrm>
            <a:off x="7434895" y="1032776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Perancangan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A6C6E-C6DA-633D-218E-363338248584}"/>
              </a:ext>
            </a:extLst>
          </p:cNvPr>
          <p:cNvSpPr txBox="1"/>
          <p:nvPr/>
        </p:nvSpPr>
        <p:spPr>
          <a:xfrm>
            <a:off x="6469331" y="1743779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Master User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D44E3-13DB-9312-A7E6-240ABB921A7B}"/>
              </a:ext>
            </a:extLst>
          </p:cNvPr>
          <p:cNvSpPr txBox="1"/>
          <p:nvPr/>
        </p:nvSpPr>
        <p:spPr>
          <a:xfrm rot="2567894">
            <a:off x="11709788" y="35766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Analisis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1F6A5-3DF7-600E-49E6-E7D059F516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/>
          <a:stretch/>
        </p:blipFill>
        <p:spPr bwMode="auto">
          <a:xfrm>
            <a:off x="13481561" y="-2964331"/>
            <a:ext cx="8122108" cy="4386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5C321-15FA-A978-B01D-DDF17982DB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b="56254"/>
          <a:stretch/>
        </p:blipFill>
        <p:spPr bwMode="auto">
          <a:xfrm>
            <a:off x="754634" y="2790426"/>
            <a:ext cx="5713055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CFC5FC-31C0-8439-B615-C18D5CB749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2162" b="-1969"/>
          <a:stretch/>
        </p:blipFill>
        <p:spPr bwMode="auto">
          <a:xfrm>
            <a:off x="6946136" y="3193352"/>
            <a:ext cx="4833239" cy="3525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756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F91F-1E3A-EFF7-FC80-098F222E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105CF0-0D10-D2C1-C0DF-1D914ACD33FF}"/>
              </a:ext>
            </a:extLst>
          </p:cNvPr>
          <p:cNvSpPr txBox="1"/>
          <p:nvPr/>
        </p:nvSpPr>
        <p:spPr>
          <a:xfrm>
            <a:off x="124102" y="-5124149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CCA86-25C9-34E0-CFEB-0A796A8D8464}"/>
              </a:ext>
            </a:extLst>
          </p:cNvPr>
          <p:cNvSpPr txBox="1"/>
          <p:nvPr/>
        </p:nvSpPr>
        <p:spPr>
          <a:xfrm>
            <a:off x="800603" y="915985"/>
            <a:ext cx="233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Daftar 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Isi</a:t>
            </a:r>
            <a:endParaRPr lang="en-ID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76129-26BD-A836-8526-27FB45AFF98E}"/>
              </a:ext>
            </a:extLst>
          </p:cNvPr>
          <p:cNvSpPr txBox="1"/>
          <p:nvPr/>
        </p:nvSpPr>
        <p:spPr>
          <a:xfrm>
            <a:off x="1704844" y="1849703"/>
            <a:ext cx="2112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Tentang</a:t>
            </a:r>
            <a:r>
              <a:rPr lang="en-US" sz="2600" dirty="0">
                <a:latin typeface="Palatino" pitchFamily="2" charset="0"/>
              </a:rPr>
              <a:t> Perusahaan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C385E-3D85-57FD-F896-B646F8325AD7}"/>
              </a:ext>
            </a:extLst>
          </p:cNvPr>
          <p:cNvSpPr txBox="1"/>
          <p:nvPr/>
        </p:nvSpPr>
        <p:spPr>
          <a:xfrm>
            <a:off x="294011" y="1541927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1.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73737-D987-7740-F74A-4E1D16808219}"/>
              </a:ext>
            </a:extLst>
          </p:cNvPr>
          <p:cNvSpPr txBox="1"/>
          <p:nvPr/>
        </p:nvSpPr>
        <p:spPr>
          <a:xfrm>
            <a:off x="1191954" y="3504843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8C6A-1D03-587A-196D-4A21FA9B63CA}"/>
              </a:ext>
            </a:extLst>
          </p:cNvPr>
          <p:cNvSpPr txBox="1"/>
          <p:nvPr/>
        </p:nvSpPr>
        <p:spPr>
          <a:xfrm>
            <a:off x="4111399" y="1552665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2.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5DF8C-C27E-4FD8-9B78-71D6103E7EF5}"/>
              </a:ext>
            </a:extLst>
          </p:cNvPr>
          <p:cNvSpPr txBox="1"/>
          <p:nvPr/>
        </p:nvSpPr>
        <p:spPr>
          <a:xfrm>
            <a:off x="7810649" y="1568972"/>
            <a:ext cx="13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3.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FFC74-381C-E1A5-71D5-0C8F5C984483}"/>
              </a:ext>
            </a:extLst>
          </p:cNvPr>
          <p:cNvSpPr txBox="1"/>
          <p:nvPr/>
        </p:nvSpPr>
        <p:spPr>
          <a:xfrm>
            <a:off x="6691977" y="3504843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5.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C086B-5530-FEE0-7E80-BCA93337EF65}"/>
              </a:ext>
            </a:extLst>
          </p:cNvPr>
          <p:cNvSpPr txBox="1"/>
          <p:nvPr/>
        </p:nvSpPr>
        <p:spPr>
          <a:xfrm>
            <a:off x="5522232" y="1809082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Latar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Belakang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7C522-D018-A570-5729-E81C0D3754AD}"/>
              </a:ext>
            </a:extLst>
          </p:cNvPr>
          <p:cNvSpPr txBox="1"/>
          <p:nvPr/>
        </p:nvSpPr>
        <p:spPr>
          <a:xfrm>
            <a:off x="9416146" y="2142091"/>
            <a:ext cx="2481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Pembahasan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6DCE8-DDFB-89CA-59E0-9698D5EDC2FC}"/>
              </a:ext>
            </a:extLst>
          </p:cNvPr>
          <p:cNvSpPr txBox="1"/>
          <p:nvPr/>
        </p:nvSpPr>
        <p:spPr>
          <a:xfrm>
            <a:off x="3505617" y="3658731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DFC5C-41F3-517C-533F-449183A882E9}"/>
              </a:ext>
            </a:extLst>
          </p:cNvPr>
          <p:cNvSpPr txBox="1"/>
          <p:nvPr/>
        </p:nvSpPr>
        <p:spPr>
          <a:xfrm>
            <a:off x="9005640" y="4088700"/>
            <a:ext cx="199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Penutup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F64F29-4205-CD1D-39C0-FCB5AC6C767B}"/>
              </a:ext>
            </a:extLst>
          </p:cNvPr>
          <p:cNvSpPr txBox="1"/>
          <p:nvPr/>
        </p:nvSpPr>
        <p:spPr>
          <a:xfrm>
            <a:off x="13012615" y="4581143"/>
            <a:ext cx="7568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Tugas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Tanggung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Jawab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35A8060-EB78-CF93-B10F-FA20879503B9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E37B7E8E-216C-9981-BDF9-ED49D55CFD10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6" name="Picture 1">
            <a:extLst>
              <a:ext uri="{FF2B5EF4-FFF2-40B4-BE49-F238E27FC236}">
                <a16:creationId xmlns:a16="http://schemas.microsoft.com/office/drawing/2014/main" id="{3CF19CD9-AD3D-5461-9450-FD5C3C8F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75" y="-1749338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38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8736D-B589-C9A2-3FC6-193BBAF8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243110B1-E02D-3D1F-E44D-B84E6AC8ADEB}"/>
              </a:ext>
            </a:extLst>
          </p:cNvPr>
          <p:cNvSpPr txBox="1"/>
          <p:nvPr/>
        </p:nvSpPr>
        <p:spPr>
          <a:xfrm>
            <a:off x="-511506" y="-5212097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8C938CDC-8807-B8C3-627C-6FA6FFA18203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00CEF7EF-5356-8BC9-9C7A-5E04DBBF2041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4AE2A-91C7-D807-8E00-0B63DA059C04}"/>
              </a:ext>
            </a:extLst>
          </p:cNvPr>
          <p:cNvSpPr txBox="1"/>
          <p:nvPr/>
        </p:nvSpPr>
        <p:spPr>
          <a:xfrm rot="16533485">
            <a:off x="-7052909" y="-3225047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5CC74-8CE4-FFC8-7E2B-6E93FEA1E512}"/>
              </a:ext>
            </a:extLst>
          </p:cNvPr>
          <p:cNvSpPr txBox="1"/>
          <p:nvPr/>
        </p:nvSpPr>
        <p:spPr>
          <a:xfrm rot="16533485">
            <a:off x="-6306970" y="2190087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29669A8-31C5-ABDB-C34A-E022D7DDADBB}"/>
              </a:ext>
            </a:extLst>
          </p:cNvPr>
          <p:cNvSpPr txBox="1"/>
          <p:nvPr/>
        </p:nvSpPr>
        <p:spPr>
          <a:xfrm>
            <a:off x="-511506" y="-1610972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F1B6061-FA2D-49A2-6D88-9A21B234541E}"/>
              </a:ext>
            </a:extLst>
          </p:cNvPr>
          <p:cNvSpPr txBox="1"/>
          <p:nvPr/>
        </p:nvSpPr>
        <p:spPr>
          <a:xfrm>
            <a:off x="1507941" y="317805"/>
            <a:ext cx="4357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Laporan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Aktivitas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FA22985-FDC6-6249-DD01-97DB5FF09D07}"/>
              </a:ext>
            </a:extLst>
          </p:cNvPr>
          <p:cNvSpPr txBox="1"/>
          <p:nvPr/>
        </p:nvSpPr>
        <p:spPr>
          <a:xfrm rot="16649603">
            <a:off x="546910" y="-2558535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5.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29B48113-DF1F-F622-3765-2AFF92085E58}"/>
              </a:ext>
            </a:extLst>
          </p:cNvPr>
          <p:cNvSpPr txBox="1"/>
          <p:nvPr/>
        </p:nvSpPr>
        <p:spPr>
          <a:xfrm rot="16649603">
            <a:off x="2495567" y="-2175585"/>
            <a:ext cx="199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Penutup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9816-83CE-9EA8-27D9-094999ED7608}"/>
              </a:ext>
            </a:extLst>
          </p:cNvPr>
          <p:cNvSpPr txBox="1"/>
          <p:nvPr/>
        </p:nvSpPr>
        <p:spPr>
          <a:xfrm>
            <a:off x="7810033" y="436953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Log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Aktivitas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20759-D5C8-812D-5486-A9FE826B1282}"/>
              </a:ext>
            </a:extLst>
          </p:cNvPr>
          <p:cNvSpPr txBox="1"/>
          <p:nvPr/>
        </p:nvSpPr>
        <p:spPr>
          <a:xfrm rot="2219130">
            <a:off x="14732113" y="-119372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Hal. Master User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53E1C-BAF6-036F-BA7E-1ECB794E20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b="56254"/>
          <a:stretch/>
        </p:blipFill>
        <p:spPr bwMode="auto">
          <a:xfrm>
            <a:off x="7350145" y="-5047909"/>
            <a:ext cx="5713055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E8569-C73F-5E70-A169-A0BC13B92B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42162" b="-1969"/>
          <a:stretch/>
        </p:blipFill>
        <p:spPr bwMode="auto">
          <a:xfrm>
            <a:off x="15788038" y="2420724"/>
            <a:ext cx="4833239" cy="3525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99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791D-25BC-DE66-E779-D06C4C1CF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013BE6B3-2D2C-71C8-340E-5B6E2FA10EE1}"/>
              </a:ext>
            </a:extLst>
          </p:cNvPr>
          <p:cNvSpPr txBox="1"/>
          <p:nvPr/>
        </p:nvSpPr>
        <p:spPr>
          <a:xfrm>
            <a:off x="-511506" y="-5212097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DF39FD5A-E5EE-8B83-9D12-B78CB18C4901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CA000493-3C9D-90D9-512F-4C444531B7A7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73ED0-E3CA-2CB2-3816-D1CB073F31B6}"/>
              </a:ext>
            </a:extLst>
          </p:cNvPr>
          <p:cNvSpPr txBox="1"/>
          <p:nvPr/>
        </p:nvSpPr>
        <p:spPr>
          <a:xfrm rot="16533485">
            <a:off x="-7052909" y="-3225047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6E1A8-016F-642E-FF45-6990ADBDAE29}"/>
              </a:ext>
            </a:extLst>
          </p:cNvPr>
          <p:cNvSpPr txBox="1"/>
          <p:nvPr/>
        </p:nvSpPr>
        <p:spPr>
          <a:xfrm rot="16533485">
            <a:off x="-6306970" y="2190087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10D5CC71-517D-8646-CAF3-F473F4779009}"/>
              </a:ext>
            </a:extLst>
          </p:cNvPr>
          <p:cNvSpPr txBox="1"/>
          <p:nvPr/>
        </p:nvSpPr>
        <p:spPr>
          <a:xfrm>
            <a:off x="-511506" y="-1610972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5D4B86C-BE9A-00A1-0EBF-149FAE3ED975}"/>
              </a:ext>
            </a:extLst>
          </p:cNvPr>
          <p:cNvSpPr txBox="1"/>
          <p:nvPr/>
        </p:nvSpPr>
        <p:spPr>
          <a:xfrm>
            <a:off x="1507941" y="317805"/>
            <a:ext cx="4357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Laporan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Aktivitas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93EF32DF-9F79-5D85-C34A-7685497A48FB}"/>
              </a:ext>
            </a:extLst>
          </p:cNvPr>
          <p:cNvSpPr txBox="1"/>
          <p:nvPr/>
        </p:nvSpPr>
        <p:spPr>
          <a:xfrm rot="16649603">
            <a:off x="546910" y="-2558535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5.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835FAF84-1138-7B29-2C6D-3997CE163E18}"/>
              </a:ext>
            </a:extLst>
          </p:cNvPr>
          <p:cNvSpPr txBox="1"/>
          <p:nvPr/>
        </p:nvSpPr>
        <p:spPr>
          <a:xfrm rot="16649603">
            <a:off x="2495567" y="-2175585"/>
            <a:ext cx="199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Penutup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E0774-95DC-B628-3D6C-F7C104167B15}"/>
              </a:ext>
            </a:extLst>
          </p:cNvPr>
          <p:cNvSpPr txBox="1"/>
          <p:nvPr/>
        </p:nvSpPr>
        <p:spPr>
          <a:xfrm>
            <a:off x="14820433" y="4552413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Log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Aktivitas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85265F-A617-C875-59BB-C495A18E4817}"/>
              </a:ext>
            </a:extLst>
          </p:cNvPr>
          <p:cNvCxnSpPr>
            <a:cxnSpLocks/>
          </p:cNvCxnSpPr>
          <p:nvPr/>
        </p:nvCxnSpPr>
        <p:spPr>
          <a:xfrm>
            <a:off x="0" y="4456273"/>
            <a:ext cx="259076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310514-0B57-9036-6E43-C23B114FABD0}"/>
              </a:ext>
            </a:extLst>
          </p:cNvPr>
          <p:cNvCxnSpPr>
            <a:cxnSpLocks/>
          </p:cNvCxnSpPr>
          <p:nvPr/>
        </p:nvCxnSpPr>
        <p:spPr>
          <a:xfrm>
            <a:off x="1114692" y="371380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A3D271-E45C-CD34-B580-D8E9D418BDC6}"/>
              </a:ext>
            </a:extLst>
          </p:cNvPr>
          <p:cNvCxnSpPr>
            <a:cxnSpLocks/>
          </p:cNvCxnSpPr>
          <p:nvPr/>
        </p:nvCxnSpPr>
        <p:spPr>
          <a:xfrm>
            <a:off x="3553092" y="445627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A0CA1B-81AF-4CED-C720-F846E34C33A3}"/>
              </a:ext>
            </a:extLst>
          </p:cNvPr>
          <p:cNvCxnSpPr>
            <a:cxnSpLocks/>
          </p:cNvCxnSpPr>
          <p:nvPr/>
        </p:nvCxnSpPr>
        <p:spPr>
          <a:xfrm>
            <a:off x="5991492" y="371380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7DCFE4-DB3B-D508-B914-C8FDB5177EC2}"/>
              </a:ext>
            </a:extLst>
          </p:cNvPr>
          <p:cNvCxnSpPr>
            <a:cxnSpLocks/>
          </p:cNvCxnSpPr>
          <p:nvPr/>
        </p:nvCxnSpPr>
        <p:spPr>
          <a:xfrm>
            <a:off x="8429892" y="445627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482D33-0C17-F3FF-A767-A0DE1D4C58FF}"/>
              </a:ext>
            </a:extLst>
          </p:cNvPr>
          <p:cNvCxnSpPr>
            <a:cxnSpLocks/>
          </p:cNvCxnSpPr>
          <p:nvPr/>
        </p:nvCxnSpPr>
        <p:spPr>
          <a:xfrm>
            <a:off x="13060508" y="371380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B90F18-B3B2-73CA-0D65-0C5B2EAC76AC}"/>
              </a:ext>
            </a:extLst>
          </p:cNvPr>
          <p:cNvCxnSpPr>
            <a:cxnSpLocks/>
          </p:cNvCxnSpPr>
          <p:nvPr/>
        </p:nvCxnSpPr>
        <p:spPr>
          <a:xfrm>
            <a:off x="15498908" y="445627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A4CAEF-3909-46B3-D705-5AF628DDC9A2}"/>
              </a:ext>
            </a:extLst>
          </p:cNvPr>
          <p:cNvSpPr txBox="1"/>
          <p:nvPr/>
        </p:nvSpPr>
        <p:spPr>
          <a:xfrm>
            <a:off x="6665464" y="1317651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Log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Aktivitas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677C5-0D93-EE82-A036-A638675ACE8E}"/>
              </a:ext>
            </a:extLst>
          </p:cNvPr>
          <p:cNvSpPr txBox="1"/>
          <p:nvPr/>
        </p:nvSpPr>
        <p:spPr>
          <a:xfrm>
            <a:off x="1497477" y="3368600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Pengenalan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lingkungan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, </a:t>
            </a:r>
            <a:r>
              <a:rPr lang="en-US" dirty="0" err="1">
                <a:latin typeface="Palatino" pitchFamily="2" charset="0"/>
              </a:rPr>
              <a:t>pertemuan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dengan</a:t>
            </a:r>
            <a:r>
              <a:rPr lang="en-US" dirty="0">
                <a:latin typeface="Palatino" pitchFamily="2" charset="0"/>
              </a:rPr>
              <a:t> mentor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, dan </a:t>
            </a:r>
            <a:r>
              <a:rPr lang="en-US" dirty="0" err="1">
                <a:latin typeface="Palatino" pitchFamily="2" charset="0"/>
              </a:rPr>
              <a:t>pembelajaran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konfigurasi</a:t>
            </a:r>
            <a:r>
              <a:rPr lang="en-US" dirty="0">
                <a:latin typeface="Palatino" pitchFamily="2" charset="0"/>
              </a:rPr>
              <a:t> tools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AB6BD1-DF43-6E90-37EF-94F4E6E0385A}"/>
              </a:ext>
            </a:extLst>
          </p:cNvPr>
          <p:cNvSpPr txBox="1"/>
          <p:nvPr/>
        </p:nvSpPr>
        <p:spPr>
          <a:xfrm>
            <a:off x="439583" y="2913343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08 – 12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B66AA-02C4-E669-9BCA-46EB0C91F66D}"/>
              </a:ext>
            </a:extLst>
          </p:cNvPr>
          <p:cNvSpPr txBox="1"/>
          <p:nvPr/>
        </p:nvSpPr>
        <p:spPr>
          <a:xfrm>
            <a:off x="2181791" y="5405634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15 – 19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B2B1D8-27EE-661B-A52D-F635F4E84DD5}"/>
              </a:ext>
            </a:extLst>
          </p:cNvPr>
          <p:cNvSpPr txBox="1"/>
          <p:nvPr/>
        </p:nvSpPr>
        <p:spPr>
          <a:xfrm>
            <a:off x="3999424" y="4527871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Mendapatkan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tema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proyek</a:t>
            </a:r>
            <a:r>
              <a:rPr lang="en-US" dirty="0">
                <a:latin typeface="Palatino" pitchFamily="2" charset="0"/>
              </a:rPr>
              <a:t> yang </a:t>
            </a:r>
            <a:r>
              <a:rPr lang="en-US" dirty="0" err="1">
                <a:latin typeface="Palatino" pitchFamily="2" charset="0"/>
              </a:rPr>
              <a:t>akan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dibuat</a:t>
            </a:r>
            <a:r>
              <a:rPr lang="en-US" dirty="0">
                <a:latin typeface="Palatino" pitchFamily="2" charset="0"/>
              </a:rPr>
              <a:t>, </a:t>
            </a:r>
            <a:r>
              <a:rPr lang="en-US" dirty="0" err="1">
                <a:latin typeface="Palatino" pitchFamily="2" charset="0"/>
              </a:rPr>
              <a:t>membuat</a:t>
            </a:r>
            <a:r>
              <a:rPr lang="en-US" dirty="0">
                <a:latin typeface="Palatino" pitchFamily="2" charset="0"/>
              </a:rPr>
              <a:t> flowchart, dan </a:t>
            </a:r>
            <a:r>
              <a:rPr lang="en-US" dirty="0" err="1">
                <a:latin typeface="Palatino" pitchFamily="2" charset="0"/>
              </a:rPr>
              <a:t>membuat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tampilan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antarmuka</a:t>
            </a:r>
            <a:endParaRPr lang="en-US" dirty="0">
              <a:latin typeface="Palatino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21A8E0-6010-F70B-83DD-B860AAE39585}"/>
              </a:ext>
            </a:extLst>
          </p:cNvPr>
          <p:cNvSpPr txBox="1"/>
          <p:nvPr/>
        </p:nvSpPr>
        <p:spPr>
          <a:xfrm>
            <a:off x="5442974" y="2919229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22 – 26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A9827-2747-C4CB-A861-7C8380944C77}"/>
              </a:ext>
            </a:extLst>
          </p:cNvPr>
          <p:cNvSpPr txBox="1"/>
          <p:nvPr/>
        </p:nvSpPr>
        <p:spPr>
          <a:xfrm>
            <a:off x="6153953" y="3268615"/>
            <a:ext cx="5970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kepada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dosen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pembimbing</a:t>
            </a:r>
            <a:r>
              <a:rPr lang="en-US" dirty="0">
                <a:latin typeface="Palatino" pitchFamily="2" charset="0"/>
              </a:rPr>
              <a:t> dan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terkait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laporan</a:t>
            </a:r>
            <a:r>
              <a:rPr lang="en-US" dirty="0">
                <a:latin typeface="Palatino" pitchFamily="2" charset="0"/>
              </a:rPr>
              <a:t> PK, </a:t>
            </a:r>
            <a:r>
              <a:rPr lang="en-US" dirty="0" err="1">
                <a:latin typeface="Palatino" pitchFamily="2" charset="0"/>
              </a:rPr>
              <a:t>melanjutkan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pembuatan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tampilan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antarmuka</a:t>
            </a:r>
            <a:r>
              <a:rPr lang="en-US" dirty="0">
                <a:latin typeface="Palatino" pitchFamily="2" charset="0"/>
              </a:rPr>
              <a:t>,  dan </a:t>
            </a:r>
            <a:r>
              <a:rPr lang="en-US" dirty="0" err="1">
                <a:latin typeface="Palatino" pitchFamily="2" charset="0"/>
              </a:rPr>
              <a:t>pembuatan</a:t>
            </a:r>
            <a:r>
              <a:rPr lang="en-US" dirty="0">
                <a:latin typeface="Palatino" pitchFamily="2" charset="0"/>
              </a:rPr>
              <a:t> login </a:t>
            </a:r>
            <a:r>
              <a:rPr lang="en-US" dirty="0" err="1">
                <a:latin typeface="Palatino" pitchFamily="2" charset="0"/>
              </a:rPr>
              <a:t>menggunakan</a:t>
            </a:r>
            <a:r>
              <a:rPr lang="en-US" dirty="0">
                <a:latin typeface="Palatino" pitchFamily="2" charset="0"/>
              </a:rPr>
              <a:t> LDAP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E112C-5612-8784-06D5-2CFB96526785}"/>
              </a:ext>
            </a:extLst>
          </p:cNvPr>
          <p:cNvSpPr txBox="1"/>
          <p:nvPr/>
        </p:nvSpPr>
        <p:spPr>
          <a:xfrm>
            <a:off x="7398414" y="5403018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29 Jan – 02 Feb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1A7D1-80E6-0DBC-F30A-0A18C2F5AE93}"/>
              </a:ext>
            </a:extLst>
          </p:cNvPr>
          <p:cNvSpPr txBox="1"/>
          <p:nvPr/>
        </p:nvSpPr>
        <p:spPr>
          <a:xfrm>
            <a:off x="8596416" y="4552413"/>
            <a:ext cx="401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bersama</a:t>
            </a:r>
            <a:r>
              <a:rPr lang="en-US" dirty="0">
                <a:latin typeface="Palatino" pitchFamily="2" charset="0"/>
              </a:rPr>
              <a:t> user dan </a:t>
            </a:r>
            <a:r>
              <a:rPr lang="en-US" dirty="0" err="1">
                <a:latin typeface="Palatino" pitchFamily="2" charset="0"/>
              </a:rPr>
              <a:t>tim</a:t>
            </a:r>
            <a:r>
              <a:rPr lang="en-US" dirty="0">
                <a:latin typeface="Palatino" pitchFamily="2" charset="0"/>
              </a:rPr>
              <a:t> mentor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untuk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mendapatkan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umpan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balik</a:t>
            </a:r>
            <a:endParaRPr lang="en-US" dirty="0"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4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875D-D6D7-ECE9-4FF3-325407D1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5E3F37A4-2020-B99C-05B4-145A14869A3D}"/>
              </a:ext>
            </a:extLst>
          </p:cNvPr>
          <p:cNvSpPr txBox="1"/>
          <p:nvPr/>
        </p:nvSpPr>
        <p:spPr>
          <a:xfrm>
            <a:off x="-511506" y="-5212097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738C5FC3-E142-1CC0-3285-1852CCCCE0DF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438CFBE1-ACB6-1963-542F-FE4E5B881E40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978F7-FE90-5869-DEBD-721AE3BE7E63}"/>
              </a:ext>
            </a:extLst>
          </p:cNvPr>
          <p:cNvSpPr txBox="1"/>
          <p:nvPr/>
        </p:nvSpPr>
        <p:spPr>
          <a:xfrm rot="16533485">
            <a:off x="-7052909" y="-3225047"/>
            <a:ext cx="5438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03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78B96-6D2F-6042-CFDB-71C4A3D89A4B}"/>
              </a:ext>
            </a:extLst>
          </p:cNvPr>
          <p:cNvSpPr txBox="1"/>
          <p:nvPr/>
        </p:nvSpPr>
        <p:spPr>
          <a:xfrm rot="16533485">
            <a:off x="-6306970" y="2190087"/>
            <a:ext cx="603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Pembahasan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75387F10-C7B6-0367-1CD5-F245D1458C19}"/>
              </a:ext>
            </a:extLst>
          </p:cNvPr>
          <p:cNvSpPr txBox="1"/>
          <p:nvPr/>
        </p:nvSpPr>
        <p:spPr>
          <a:xfrm>
            <a:off x="-511506" y="-1610972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2B2B8E86-5732-D17A-5AC5-40FA73FF4F92}"/>
              </a:ext>
            </a:extLst>
          </p:cNvPr>
          <p:cNvSpPr txBox="1"/>
          <p:nvPr/>
        </p:nvSpPr>
        <p:spPr>
          <a:xfrm>
            <a:off x="1507941" y="317805"/>
            <a:ext cx="4357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Laporan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Aktivitas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81608C96-C630-BE53-F9ED-90C0045641E4}"/>
              </a:ext>
            </a:extLst>
          </p:cNvPr>
          <p:cNvSpPr txBox="1"/>
          <p:nvPr/>
        </p:nvSpPr>
        <p:spPr>
          <a:xfrm rot="16649603">
            <a:off x="546910" y="-2558535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5.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3DBD7938-DD1A-6B66-28F9-F9D7FA8FECB2}"/>
              </a:ext>
            </a:extLst>
          </p:cNvPr>
          <p:cNvSpPr txBox="1"/>
          <p:nvPr/>
        </p:nvSpPr>
        <p:spPr>
          <a:xfrm rot="16649603">
            <a:off x="2495567" y="-2175585"/>
            <a:ext cx="199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Penutup</a:t>
            </a:r>
            <a:endParaRPr lang="en-ID" sz="2600" dirty="0">
              <a:latin typeface="Palatino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4414D0-C501-7620-F3C0-1BACAE1BEC7D}"/>
              </a:ext>
            </a:extLst>
          </p:cNvPr>
          <p:cNvCxnSpPr>
            <a:cxnSpLocks/>
          </p:cNvCxnSpPr>
          <p:nvPr/>
        </p:nvCxnSpPr>
        <p:spPr>
          <a:xfrm>
            <a:off x="-12514249" y="4552413"/>
            <a:ext cx="259076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193324-851F-2B2B-BC31-2F415260E940}"/>
              </a:ext>
            </a:extLst>
          </p:cNvPr>
          <p:cNvCxnSpPr>
            <a:cxnSpLocks/>
          </p:cNvCxnSpPr>
          <p:nvPr/>
        </p:nvCxnSpPr>
        <p:spPr>
          <a:xfrm>
            <a:off x="-11399557" y="380994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F6E74-4C10-382C-67B8-61558C116BFC}"/>
              </a:ext>
            </a:extLst>
          </p:cNvPr>
          <p:cNvCxnSpPr>
            <a:cxnSpLocks/>
          </p:cNvCxnSpPr>
          <p:nvPr/>
        </p:nvCxnSpPr>
        <p:spPr>
          <a:xfrm>
            <a:off x="-8961157" y="455241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F118EF-F532-B497-222B-3AE9251AD4D5}"/>
              </a:ext>
            </a:extLst>
          </p:cNvPr>
          <p:cNvCxnSpPr>
            <a:cxnSpLocks/>
          </p:cNvCxnSpPr>
          <p:nvPr/>
        </p:nvCxnSpPr>
        <p:spPr>
          <a:xfrm>
            <a:off x="-6522757" y="380994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CBFBD0-F252-6D74-F636-19407410E216}"/>
              </a:ext>
            </a:extLst>
          </p:cNvPr>
          <p:cNvCxnSpPr>
            <a:cxnSpLocks/>
          </p:cNvCxnSpPr>
          <p:nvPr/>
        </p:nvCxnSpPr>
        <p:spPr>
          <a:xfrm>
            <a:off x="-4084357" y="455241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8CE1FD-F2B5-D8CB-9693-1900D862B3ED}"/>
              </a:ext>
            </a:extLst>
          </p:cNvPr>
          <p:cNvCxnSpPr>
            <a:cxnSpLocks/>
          </p:cNvCxnSpPr>
          <p:nvPr/>
        </p:nvCxnSpPr>
        <p:spPr>
          <a:xfrm>
            <a:off x="546259" y="3809942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FA9493-68C9-A56B-197A-4D7418A6FCB6}"/>
              </a:ext>
            </a:extLst>
          </p:cNvPr>
          <p:cNvCxnSpPr>
            <a:cxnSpLocks/>
          </p:cNvCxnSpPr>
          <p:nvPr/>
        </p:nvCxnSpPr>
        <p:spPr>
          <a:xfrm>
            <a:off x="2984659" y="4552413"/>
            <a:ext cx="0" cy="7424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7285FFB-BC1C-D914-B936-F1EB01C1230F}"/>
              </a:ext>
            </a:extLst>
          </p:cNvPr>
          <p:cNvSpPr txBox="1"/>
          <p:nvPr/>
        </p:nvSpPr>
        <p:spPr>
          <a:xfrm>
            <a:off x="6665464" y="1317651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Log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Aktivitas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E9E5A6-2E55-0A89-84E9-56528A15C8C1}"/>
              </a:ext>
            </a:extLst>
          </p:cNvPr>
          <p:cNvSpPr txBox="1"/>
          <p:nvPr/>
        </p:nvSpPr>
        <p:spPr>
          <a:xfrm>
            <a:off x="-11016772" y="3464740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Pengenalan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lingkungan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, </a:t>
            </a:r>
            <a:r>
              <a:rPr lang="en-US" dirty="0" err="1">
                <a:latin typeface="Palatino" pitchFamily="2" charset="0"/>
              </a:rPr>
              <a:t>pertemuan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dengan</a:t>
            </a:r>
            <a:r>
              <a:rPr lang="en-US" dirty="0">
                <a:latin typeface="Palatino" pitchFamily="2" charset="0"/>
              </a:rPr>
              <a:t> mentor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, dan </a:t>
            </a:r>
            <a:r>
              <a:rPr lang="en-US" dirty="0" err="1">
                <a:latin typeface="Palatino" pitchFamily="2" charset="0"/>
              </a:rPr>
              <a:t>pembelajaran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konfigurasi</a:t>
            </a:r>
            <a:r>
              <a:rPr lang="en-US" dirty="0">
                <a:latin typeface="Palatino" pitchFamily="2" charset="0"/>
              </a:rPr>
              <a:t> tools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158247-6878-2F36-9B34-7778B3118FE3}"/>
              </a:ext>
            </a:extLst>
          </p:cNvPr>
          <p:cNvSpPr txBox="1"/>
          <p:nvPr/>
        </p:nvSpPr>
        <p:spPr>
          <a:xfrm>
            <a:off x="-12074666" y="3009483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08 – 12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4206FD-4C9A-2578-C1D3-785E5A96FA98}"/>
              </a:ext>
            </a:extLst>
          </p:cNvPr>
          <p:cNvSpPr txBox="1"/>
          <p:nvPr/>
        </p:nvSpPr>
        <p:spPr>
          <a:xfrm>
            <a:off x="-10332458" y="5501774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15 – 19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687942-B5D1-847C-794F-AFC7B030433B}"/>
              </a:ext>
            </a:extLst>
          </p:cNvPr>
          <p:cNvSpPr txBox="1"/>
          <p:nvPr/>
        </p:nvSpPr>
        <p:spPr>
          <a:xfrm>
            <a:off x="-8514825" y="4624011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Mendapatkan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tema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proyek</a:t>
            </a:r>
            <a:r>
              <a:rPr lang="en-US" dirty="0">
                <a:latin typeface="Palatino" pitchFamily="2" charset="0"/>
              </a:rPr>
              <a:t> yang </a:t>
            </a:r>
            <a:r>
              <a:rPr lang="en-US" dirty="0" err="1">
                <a:latin typeface="Palatino" pitchFamily="2" charset="0"/>
              </a:rPr>
              <a:t>akan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dibuat</a:t>
            </a:r>
            <a:r>
              <a:rPr lang="en-US" dirty="0">
                <a:latin typeface="Palatino" pitchFamily="2" charset="0"/>
              </a:rPr>
              <a:t>, </a:t>
            </a:r>
            <a:r>
              <a:rPr lang="en-US" dirty="0" err="1">
                <a:latin typeface="Palatino" pitchFamily="2" charset="0"/>
              </a:rPr>
              <a:t>membuat</a:t>
            </a:r>
            <a:r>
              <a:rPr lang="en-US" dirty="0">
                <a:latin typeface="Palatino" pitchFamily="2" charset="0"/>
              </a:rPr>
              <a:t> flowchart, dan </a:t>
            </a:r>
            <a:r>
              <a:rPr lang="en-US" dirty="0" err="1">
                <a:latin typeface="Palatino" pitchFamily="2" charset="0"/>
              </a:rPr>
              <a:t>membuat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tampilan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antarmuka</a:t>
            </a:r>
            <a:endParaRPr lang="en-US" dirty="0">
              <a:latin typeface="Palatino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0E2D61-CB1B-C830-EFB8-9049829ED810}"/>
              </a:ext>
            </a:extLst>
          </p:cNvPr>
          <p:cNvSpPr txBox="1"/>
          <p:nvPr/>
        </p:nvSpPr>
        <p:spPr>
          <a:xfrm>
            <a:off x="-7071275" y="3015369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22 – 26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Januari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ABE382-79E1-4AD6-1B58-7D5177A61984}"/>
              </a:ext>
            </a:extLst>
          </p:cNvPr>
          <p:cNvSpPr txBox="1"/>
          <p:nvPr/>
        </p:nvSpPr>
        <p:spPr>
          <a:xfrm>
            <a:off x="-6360296" y="3364755"/>
            <a:ext cx="5970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kepada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dosen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pembimbing</a:t>
            </a:r>
            <a:r>
              <a:rPr lang="en-US" dirty="0">
                <a:latin typeface="Palatino" pitchFamily="2" charset="0"/>
              </a:rPr>
              <a:t> dan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terkait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laporan</a:t>
            </a:r>
            <a:r>
              <a:rPr lang="en-US" dirty="0">
                <a:latin typeface="Palatino" pitchFamily="2" charset="0"/>
              </a:rPr>
              <a:t> PK, </a:t>
            </a:r>
            <a:r>
              <a:rPr lang="en-US" dirty="0" err="1">
                <a:latin typeface="Palatino" pitchFamily="2" charset="0"/>
              </a:rPr>
              <a:t>melanjutkan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pembuatan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tampilan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antarmuka</a:t>
            </a:r>
            <a:r>
              <a:rPr lang="en-US" dirty="0">
                <a:latin typeface="Palatino" pitchFamily="2" charset="0"/>
              </a:rPr>
              <a:t>,  dan </a:t>
            </a:r>
            <a:r>
              <a:rPr lang="en-US" dirty="0" err="1">
                <a:latin typeface="Palatino" pitchFamily="2" charset="0"/>
              </a:rPr>
              <a:t>pembuatan</a:t>
            </a:r>
            <a:r>
              <a:rPr lang="en-US" dirty="0">
                <a:latin typeface="Palatino" pitchFamily="2" charset="0"/>
              </a:rPr>
              <a:t> login </a:t>
            </a:r>
            <a:r>
              <a:rPr lang="en-US" dirty="0" err="1">
                <a:latin typeface="Palatino" pitchFamily="2" charset="0"/>
              </a:rPr>
              <a:t>menggunakan</a:t>
            </a:r>
            <a:r>
              <a:rPr lang="en-US" dirty="0">
                <a:latin typeface="Palatino" pitchFamily="2" charset="0"/>
              </a:rPr>
              <a:t> LDAP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E42A4-1F56-1233-E376-D7AA53E35ECA}"/>
              </a:ext>
            </a:extLst>
          </p:cNvPr>
          <p:cNvSpPr txBox="1"/>
          <p:nvPr/>
        </p:nvSpPr>
        <p:spPr>
          <a:xfrm>
            <a:off x="-5115835" y="5499158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29 Jan – 02 Feb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5B662-05C5-BD6A-93AB-B3194F5978A8}"/>
              </a:ext>
            </a:extLst>
          </p:cNvPr>
          <p:cNvSpPr txBox="1"/>
          <p:nvPr/>
        </p:nvSpPr>
        <p:spPr>
          <a:xfrm>
            <a:off x="-3917833" y="4648553"/>
            <a:ext cx="401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bersama</a:t>
            </a:r>
            <a:r>
              <a:rPr lang="en-US" dirty="0">
                <a:latin typeface="Palatino" pitchFamily="2" charset="0"/>
              </a:rPr>
              <a:t> user dan </a:t>
            </a:r>
            <a:r>
              <a:rPr lang="en-US" dirty="0" err="1">
                <a:latin typeface="Palatino" pitchFamily="2" charset="0"/>
              </a:rPr>
              <a:t>tim</a:t>
            </a:r>
            <a:r>
              <a:rPr lang="en-US" dirty="0">
                <a:latin typeface="Palatino" pitchFamily="2" charset="0"/>
              </a:rPr>
              <a:t> mentor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untuk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mendapatkan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umpan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balik</a:t>
            </a:r>
            <a:endParaRPr lang="en-US" dirty="0">
              <a:latin typeface="Palatin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CCB61-7838-2163-03FF-460D7065B15C}"/>
              </a:ext>
            </a:extLst>
          </p:cNvPr>
          <p:cNvSpPr txBox="1"/>
          <p:nvPr/>
        </p:nvSpPr>
        <p:spPr>
          <a:xfrm>
            <a:off x="100786" y="3108852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05 – 09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Februari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F2C64-5A88-AC8A-FCEB-3AD4BC5EC3AB}"/>
              </a:ext>
            </a:extLst>
          </p:cNvPr>
          <p:cNvSpPr txBox="1"/>
          <p:nvPr/>
        </p:nvSpPr>
        <p:spPr>
          <a:xfrm>
            <a:off x="805951" y="3478184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analisis</a:t>
            </a:r>
            <a:r>
              <a:rPr lang="en-US" dirty="0">
                <a:latin typeface="Palatino" pitchFamily="2" charset="0"/>
              </a:rPr>
              <a:t> basis data dan </a:t>
            </a:r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terkait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hasil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analisis</a:t>
            </a:r>
            <a:r>
              <a:rPr lang="en-US" dirty="0">
                <a:latin typeface="Palatino" pitchFamily="2" charset="0"/>
              </a:rPr>
              <a:t> basis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F1B75-2CFF-3B5F-38D3-DAF0262D5B90}"/>
              </a:ext>
            </a:extLst>
          </p:cNvPr>
          <p:cNvSpPr txBox="1"/>
          <p:nvPr/>
        </p:nvSpPr>
        <p:spPr>
          <a:xfrm>
            <a:off x="1673680" y="5395126"/>
            <a:ext cx="2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12 – 16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Februari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 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65ECBF-4068-F61A-5C12-3789F82042D8}"/>
              </a:ext>
            </a:extLst>
          </p:cNvPr>
          <p:cNvSpPr txBox="1"/>
          <p:nvPr/>
        </p:nvSpPr>
        <p:spPr>
          <a:xfrm>
            <a:off x="3336129" y="4575828"/>
            <a:ext cx="4357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revisi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laporan</a:t>
            </a:r>
            <a:r>
              <a:rPr lang="en-US" dirty="0">
                <a:latin typeface="Palatino" pitchFamily="2" charset="0"/>
              </a:rPr>
              <a:t> dan </a:t>
            </a:r>
            <a:r>
              <a:rPr lang="en-US" dirty="0" err="1">
                <a:latin typeface="Palatino" pitchFamily="2" charset="0"/>
              </a:rPr>
              <a:t>melakukan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pratinjau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hasil</a:t>
            </a:r>
            <a:r>
              <a:rPr lang="en-US" dirty="0">
                <a:latin typeface="Palatino" pitchFamily="2" charset="0"/>
              </a:rPr>
              <a:t> </a:t>
            </a:r>
            <a:r>
              <a:rPr lang="en-US" dirty="0" err="1">
                <a:latin typeface="Palatino" pitchFamily="2" charset="0"/>
              </a:rPr>
              <a:t>rancangan</a:t>
            </a:r>
            <a:r>
              <a:rPr lang="en-US" dirty="0">
                <a:latin typeface="Palatino" pitchFamily="2" charset="0"/>
              </a:rPr>
              <a:t> basis data Bersama mentor </a:t>
            </a:r>
            <a:r>
              <a:rPr lang="en-US" dirty="0" err="1">
                <a:latin typeface="Palatino" pitchFamily="2" charset="0"/>
              </a:rPr>
              <a:t>industri</a:t>
            </a:r>
            <a:r>
              <a:rPr lang="en-US" dirty="0">
                <a:latin typeface="Palatin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74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9700-BC85-B7DE-EEF2-EB0583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">
            <a:extLst>
              <a:ext uri="{FF2B5EF4-FFF2-40B4-BE49-F238E27FC236}">
                <a16:creationId xmlns:a16="http://schemas.microsoft.com/office/drawing/2014/main" id="{F46AF712-C3F5-E49B-7832-ED51AE25E7DB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CC3AEEA9-427A-D4B2-CA6C-1D012A059541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B17981CD-738E-BC1F-4CC1-E6D0BCE01688}"/>
              </a:ext>
            </a:extLst>
          </p:cNvPr>
          <p:cNvSpPr txBox="1"/>
          <p:nvPr/>
        </p:nvSpPr>
        <p:spPr>
          <a:xfrm rot="17686593">
            <a:off x="-7700699" y="-2548610"/>
            <a:ext cx="5807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04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8229CC5C-7C87-29DA-67F1-658F16F557C6}"/>
              </a:ext>
            </a:extLst>
          </p:cNvPr>
          <p:cNvSpPr txBox="1"/>
          <p:nvPr/>
        </p:nvSpPr>
        <p:spPr>
          <a:xfrm rot="17686593">
            <a:off x="-6919949" y="2160371"/>
            <a:ext cx="4357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Laporan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Aktivitas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E3B2612-C0FC-A53F-80CC-91C6B7B2642C}"/>
              </a:ext>
            </a:extLst>
          </p:cNvPr>
          <p:cNvSpPr txBox="1"/>
          <p:nvPr/>
        </p:nvSpPr>
        <p:spPr>
          <a:xfrm>
            <a:off x="-442124" y="-1595586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6072911-297A-8038-2A39-E75263486B0C}"/>
              </a:ext>
            </a:extLst>
          </p:cNvPr>
          <p:cNvSpPr txBox="1"/>
          <p:nvPr/>
        </p:nvSpPr>
        <p:spPr>
          <a:xfrm>
            <a:off x="1442978" y="457958"/>
            <a:ext cx="416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Penutup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EA89-2735-CE4D-A9A1-B8F142386AE7}"/>
              </a:ext>
            </a:extLst>
          </p:cNvPr>
          <p:cNvSpPr txBox="1"/>
          <p:nvPr/>
        </p:nvSpPr>
        <p:spPr>
          <a:xfrm>
            <a:off x="7810033" y="4369533"/>
            <a:ext cx="552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</a:t>
            </a: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Saran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3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E9D4-D82F-FC74-7431-21BDD8894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">
            <a:extLst>
              <a:ext uri="{FF2B5EF4-FFF2-40B4-BE49-F238E27FC236}">
                <a16:creationId xmlns:a16="http://schemas.microsoft.com/office/drawing/2014/main" id="{B37F7673-8667-E64E-ED1F-12F8A49E41DD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8D894CC6-94D8-251A-E7E2-5F55260F6B5B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FF53BAF-5E30-D901-D0D9-C51DB89A2ADE}"/>
              </a:ext>
            </a:extLst>
          </p:cNvPr>
          <p:cNvSpPr txBox="1"/>
          <p:nvPr/>
        </p:nvSpPr>
        <p:spPr>
          <a:xfrm>
            <a:off x="-442124" y="-1595586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1E1A2B32-11EC-E94B-B7E6-117B285BB61C}"/>
              </a:ext>
            </a:extLst>
          </p:cNvPr>
          <p:cNvSpPr txBox="1"/>
          <p:nvPr/>
        </p:nvSpPr>
        <p:spPr>
          <a:xfrm>
            <a:off x="1442978" y="457958"/>
            <a:ext cx="416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Penutup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A8302-7A12-B229-4ED6-20578DCC7666}"/>
              </a:ext>
            </a:extLst>
          </p:cNvPr>
          <p:cNvSpPr txBox="1"/>
          <p:nvPr/>
        </p:nvSpPr>
        <p:spPr>
          <a:xfrm>
            <a:off x="13484003" y="4205410"/>
            <a:ext cx="552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</a:t>
            </a: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Saran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13752-D05F-3376-8E6B-37D9303CB9F5}"/>
              </a:ext>
            </a:extLst>
          </p:cNvPr>
          <p:cNvSpPr txBox="1"/>
          <p:nvPr/>
        </p:nvSpPr>
        <p:spPr>
          <a:xfrm>
            <a:off x="6096000" y="1134322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 dan Saran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FF72-F104-068F-425C-BD095D112F5B}"/>
              </a:ext>
            </a:extLst>
          </p:cNvPr>
          <p:cNvSpPr txBox="1"/>
          <p:nvPr/>
        </p:nvSpPr>
        <p:spPr>
          <a:xfrm>
            <a:off x="2048977" y="3836078"/>
            <a:ext cx="8796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Memperluas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pengetahuan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pemahaman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konsep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teori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yang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dipelajari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di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perkuliahan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Pengembangan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ulang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situs web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fitur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yang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terintegrasi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meningkatkan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keamanan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sesuai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standar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perusahaan</a:t>
            </a:r>
            <a:endParaRPr lang="en-ID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E3AB6-46E1-3428-B72B-0A53AF6E42A0}"/>
              </a:ext>
            </a:extLst>
          </p:cNvPr>
          <p:cNvSpPr txBox="1"/>
          <p:nvPr/>
        </p:nvSpPr>
        <p:spPr>
          <a:xfrm>
            <a:off x="5318485" y="3021922"/>
            <a:ext cx="281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37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35F1-8EDF-059A-0A7A-C10B21D5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">
            <a:extLst>
              <a:ext uri="{FF2B5EF4-FFF2-40B4-BE49-F238E27FC236}">
                <a16:creationId xmlns:a16="http://schemas.microsoft.com/office/drawing/2014/main" id="{D7232968-14C7-B845-C761-CD9685776DFB}"/>
              </a:ext>
            </a:extLst>
          </p:cNvPr>
          <p:cNvSpPr/>
          <p:nvPr/>
        </p:nvSpPr>
        <p:spPr>
          <a:xfrm>
            <a:off x="6096000" y="203629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8F9D9545-ABF9-1118-C62E-EB3797101217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30396BA-1EF8-E955-4B8E-CE3AF105E200}"/>
              </a:ext>
            </a:extLst>
          </p:cNvPr>
          <p:cNvSpPr txBox="1"/>
          <p:nvPr/>
        </p:nvSpPr>
        <p:spPr>
          <a:xfrm>
            <a:off x="-442124" y="-1595586"/>
            <a:ext cx="55256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05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1CFCE7C2-16A2-7C1A-DF59-4D86D13BDEF6}"/>
              </a:ext>
            </a:extLst>
          </p:cNvPr>
          <p:cNvSpPr txBox="1"/>
          <p:nvPr/>
        </p:nvSpPr>
        <p:spPr>
          <a:xfrm>
            <a:off x="1442978" y="457958"/>
            <a:ext cx="416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</a:rPr>
              <a:t>Penutup</a:t>
            </a:r>
            <a:endParaRPr lang="en-ID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81297-8B16-49DD-14FC-176814A42437}"/>
              </a:ext>
            </a:extLst>
          </p:cNvPr>
          <p:cNvSpPr txBox="1"/>
          <p:nvPr/>
        </p:nvSpPr>
        <p:spPr>
          <a:xfrm>
            <a:off x="6096000" y="1134322"/>
            <a:ext cx="5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 dan Saran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15292-E36C-C215-1C7B-926A91224D81}"/>
              </a:ext>
            </a:extLst>
          </p:cNvPr>
          <p:cNvSpPr txBox="1"/>
          <p:nvPr/>
        </p:nvSpPr>
        <p:spPr>
          <a:xfrm>
            <a:off x="2048977" y="3836078"/>
            <a:ext cx="8796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Perlunya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peningkatan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protocol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keamanan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terbaru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seperti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OWASP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Perlunya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pemeliharaan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website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secara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berkala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Perlunya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pengintegrasian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sistem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terhadap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sistem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yang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sudah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ada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Perlunya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pertimbangan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ScanQR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untuk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melakukan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antrean</a:t>
            </a:r>
            <a:endParaRPr lang="en-ID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73E77-7EB7-C0E5-66B2-4873B05C7502}"/>
              </a:ext>
            </a:extLst>
          </p:cNvPr>
          <p:cNvSpPr txBox="1"/>
          <p:nvPr/>
        </p:nvSpPr>
        <p:spPr>
          <a:xfrm>
            <a:off x="5606119" y="2790229"/>
            <a:ext cx="22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Saran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549BF-7D36-F241-F013-650DF93E4848}"/>
              </a:ext>
            </a:extLst>
          </p:cNvPr>
          <p:cNvSpPr txBox="1"/>
          <p:nvPr/>
        </p:nvSpPr>
        <p:spPr>
          <a:xfrm>
            <a:off x="13569072" y="2467063"/>
            <a:ext cx="266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Kesimpulan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D5DB7-6840-E210-F71D-DA3DA048F8C9}"/>
              </a:ext>
            </a:extLst>
          </p:cNvPr>
          <p:cNvSpPr txBox="1"/>
          <p:nvPr/>
        </p:nvSpPr>
        <p:spPr>
          <a:xfrm>
            <a:off x="12822485" y="3836078"/>
            <a:ext cx="8796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Memperluas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pengetahuan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pemahaman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konsep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teori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yang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dipelajari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di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perkuliahan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Pengembangan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ulang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situs web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fitur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yang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terintegrasi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meningkatkan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keamanan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sesuai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dengan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standar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perusahaan</a:t>
            </a:r>
            <a:endParaRPr lang="en-ID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6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E7FF3-83FF-1480-5BD4-C65FE6C4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7396C5B-1F99-854B-5FEE-21281F056776}"/>
              </a:ext>
            </a:extLst>
          </p:cNvPr>
          <p:cNvSpPr txBox="1"/>
          <p:nvPr/>
        </p:nvSpPr>
        <p:spPr>
          <a:xfrm>
            <a:off x="-349414" y="-4804829"/>
            <a:ext cx="57762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02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CBA67-C6B4-027C-A8F6-8AC98654DC97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6C8F7-6FEA-F33E-6A53-C1C5EAF051F1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775B7-EAC3-4001-584F-9F89140FA181}"/>
              </a:ext>
            </a:extLst>
          </p:cNvPr>
          <p:cNvSpPr txBox="1"/>
          <p:nvPr/>
        </p:nvSpPr>
        <p:spPr>
          <a:xfrm rot="16649603">
            <a:off x="6414578" y="-2253735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4.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35ECE-218B-BFAB-8156-A83B2E88435E}"/>
              </a:ext>
            </a:extLst>
          </p:cNvPr>
          <p:cNvSpPr txBox="1"/>
          <p:nvPr/>
        </p:nvSpPr>
        <p:spPr>
          <a:xfrm rot="16649603">
            <a:off x="849252" y="-2418591"/>
            <a:ext cx="1116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2.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39B1D-D75B-5565-C4BC-D32C957F67C6}"/>
              </a:ext>
            </a:extLst>
          </p:cNvPr>
          <p:cNvSpPr txBox="1"/>
          <p:nvPr/>
        </p:nvSpPr>
        <p:spPr>
          <a:xfrm rot="16649603">
            <a:off x="13033273" y="-4189606"/>
            <a:ext cx="13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3.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B0C4B-3AF7-6101-B3BE-D878BBA66C15}"/>
              </a:ext>
            </a:extLst>
          </p:cNvPr>
          <p:cNvSpPr txBox="1"/>
          <p:nvPr/>
        </p:nvSpPr>
        <p:spPr>
          <a:xfrm rot="16649603">
            <a:off x="11914601" y="-2253735"/>
            <a:ext cx="112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Georgia" panose="02040502050405020303" pitchFamily="18" charset="0"/>
              </a:rPr>
              <a:t>5.</a:t>
            </a:r>
            <a:endParaRPr lang="en-ID" sz="7200" b="1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EA184-D79E-B70F-A284-625FC2D84802}"/>
              </a:ext>
            </a:extLst>
          </p:cNvPr>
          <p:cNvSpPr txBox="1"/>
          <p:nvPr/>
        </p:nvSpPr>
        <p:spPr>
          <a:xfrm rot="16649603">
            <a:off x="2260085" y="-2162174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Latar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Belakang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EC3EF-A6B5-6A35-B0E1-C1AC721D91A1}"/>
              </a:ext>
            </a:extLst>
          </p:cNvPr>
          <p:cNvSpPr txBox="1"/>
          <p:nvPr/>
        </p:nvSpPr>
        <p:spPr>
          <a:xfrm rot="16649603">
            <a:off x="14638770" y="-3616487"/>
            <a:ext cx="24818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Pembahasan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3F5B5-2CD6-5FD9-B31E-5525B6EF7993}"/>
              </a:ext>
            </a:extLst>
          </p:cNvPr>
          <p:cNvSpPr txBox="1"/>
          <p:nvPr/>
        </p:nvSpPr>
        <p:spPr>
          <a:xfrm rot="16649603">
            <a:off x="8728241" y="-2099847"/>
            <a:ext cx="19944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Laporan</a:t>
            </a:r>
            <a:r>
              <a:rPr lang="en-US" sz="2600" dirty="0">
                <a:latin typeface="Palatino" pitchFamily="2" charset="0"/>
              </a:rPr>
              <a:t> </a:t>
            </a:r>
            <a:r>
              <a:rPr lang="en-US" sz="2600" dirty="0" err="1">
                <a:latin typeface="Palatino" pitchFamily="2" charset="0"/>
              </a:rPr>
              <a:t>Aktivitas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0E800-E424-1FEB-9798-6BDC5B9F41E5}"/>
              </a:ext>
            </a:extLst>
          </p:cNvPr>
          <p:cNvSpPr txBox="1"/>
          <p:nvPr/>
        </p:nvSpPr>
        <p:spPr>
          <a:xfrm rot="16649603">
            <a:off x="13863258" y="-1870785"/>
            <a:ext cx="199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Palatino" pitchFamily="2" charset="0"/>
              </a:rPr>
              <a:t>Penutup</a:t>
            </a:r>
            <a:endParaRPr lang="en-ID" sz="2600" dirty="0">
              <a:latin typeface="Palatin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12775-31DD-02B3-4A9E-8F6687457596}"/>
              </a:ext>
            </a:extLst>
          </p:cNvPr>
          <p:cNvSpPr txBox="1"/>
          <p:nvPr/>
        </p:nvSpPr>
        <p:spPr>
          <a:xfrm rot="17055532">
            <a:off x="6065402" y="-4467193"/>
            <a:ext cx="233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rPr>
              <a:t>Daftar Isi</a:t>
            </a:r>
            <a:endParaRPr lang="en-ID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B9A5D-9154-1F4B-E7E6-3ECA6BA686CD}"/>
              </a:ext>
            </a:extLst>
          </p:cNvPr>
          <p:cNvSpPr txBox="1"/>
          <p:nvPr/>
        </p:nvSpPr>
        <p:spPr>
          <a:xfrm>
            <a:off x="5767754" y="4369533"/>
            <a:ext cx="7568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Tugas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Tanggung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Jawab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00CA73E1-40DF-C877-4EC8-61FCECF3A7E4}"/>
              </a:ext>
            </a:extLst>
          </p:cNvPr>
          <p:cNvSpPr txBox="1"/>
          <p:nvPr/>
        </p:nvSpPr>
        <p:spPr>
          <a:xfrm>
            <a:off x="13689016" y="4092534"/>
            <a:ext cx="5526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Latar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Belakang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Tujuan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Praktik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Kerja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Topik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77A441B7-6DAE-597E-DF9F-EFB97807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0" y="7851728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A43AD21-C9A9-DDB1-DB0F-8D05E5F4FCFA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125E0ECA-DA5C-85EE-346E-05CB3A33B540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B760E08C-62F0-6931-11FC-EABAA346B4B9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2" name="Picture 1">
            <a:extLst>
              <a:ext uri="{FF2B5EF4-FFF2-40B4-BE49-F238E27FC236}">
                <a16:creationId xmlns:a16="http://schemas.microsoft.com/office/drawing/2014/main" id="{E88AED8F-EB40-2FD3-908D-ABCF7F3E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54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796B-FE60-E2E7-F65C-48959EA5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E6A47-CBA9-7E83-FD5B-74A94EF3D258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EF868-F1D6-5614-4C53-0972BC87AFBA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D2DD0-8797-C790-0F74-EA3478C71380}"/>
              </a:ext>
            </a:extLst>
          </p:cNvPr>
          <p:cNvSpPr txBox="1"/>
          <p:nvPr/>
        </p:nvSpPr>
        <p:spPr>
          <a:xfrm>
            <a:off x="13704277" y="8660179"/>
            <a:ext cx="7568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Deskripsi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</a:p>
          <a:p>
            <a:pPr marL="571500" indent="-571500">
              <a:buFont typeface="Palatino" pitchFamily="2" charset="0"/>
              <a:buChar char="–"/>
            </a:pP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Tugas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dan </a:t>
            </a:r>
            <a:r>
              <a:rPr 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Tanggung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Jawab</a:t>
            </a:r>
            <a:endParaRPr lang="en-ID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7ED076-FBDE-63F3-9010-B370004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053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882CBB-6327-FAEF-3A65-B39E2BF1526F}"/>
              </a:ext>
            </a:extLst>
          </p:cNvPr>
          <p:cNvSpPr txBox="1"/>
          <p:nvPr/>
        </p:nvSpPr>
        <p:spPr>
          <a:xfrm>
            <a:off x="197625" y="3467069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4AAB1061-F07A-6ACF-B374-9DE781F748E8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B5D5B6E1-3CA3-7081-A9EB-504B894EE80A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49F5FE10-64FB-9077-B835-B2346CA5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060668-C062-30A2-2048-5FC6ABCF882D}"/>
              </a:ext>
            </a:extLst>
          </p:cNvPr>
          <p:cNvSpPr txBox="1"/>
          <p:nvPr/>
        </p:nvSpPr>
        <p:spPr>
          <a:xfrm rot="19803112">
            <a:off x="-2679868" y="-1779666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PT Astra </a:t>
            </a:r>
            <a:r>
              <a:rPr lang="en-US" sz="3600" dirty="0" err="1">
                <a:latin typeface="Georgia" panose="02040502050405020303" pitchFamily="18" charset="0"/>
              </a:rPr>
              <a:t>Agro</a:t>
            </a:r>
            <a:r>
              <a:rPr lang="en-US" sz="3600" dirty="0">
                <a:latin typeface="Georgia" panose="02040502050405020303" pitchFamily="18" charset="0"/>
              </a:rPr>
              <a:t> Lestari </a:t>
            </a:r>
            <a:r>
              <a:rPr lang="en-US" sz="3600" dirty="0" err="1">
                <a:latin typeface="Georgia" panose="02040502050405020303" pitchFamily="18" charset="0"/>
              </a:rPr>
              <a:t>Tbk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45FE3-F3F1-F4B5-26FD-80DBECBAC10E}"/>
              </a:ext>
            </a:extLst>
          </p:cNvPr>
          <p:cNvSpPr txBox="1"/>
          <p:nvPr/>
        </p:nvSpPr>
        <p:spPr>
          <a:xfrm rot="1652584">
            <a:off x="-8007586" y="643586"/>
            <a:ext cx="7568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0"/>
              </a:rPr>
              <a:t>PT Astra </a:t>
            </a:r>
            <a:r>
              <a:rPr lang="en-US" sz="2400" dirty="0" err="1">
                <a:latin typeface="Palatino" pitchFamily="2" charset="0"/>
              </a:rPr>
              <a:t>Agro</a:t>
            </a:r>
            <a:r>
              <a:rPr lang="en-US" sz="2400" dirty="0">
                <a:latin typeface="Palatino" pitchFamily="2" charset="0"/>
              </a:rPr>
              <a:t> Lestari </a:t>
            </a:r>
            <a:r>
              <a:rPr lang="en-US" sz="2400" dirty="0" err="1">
                <a:latin typeface="Palatino" pitchFamily="2" charset="0"/>
              </a:rPr>
              <a:t>Tbk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merupakan</a:t>
            </a:r>
            <a:r>
              <a:rPr lang="en-US" sz="2400" dirty="0">
                <a:latin typeface="Palatino" pitchFamily="2" charset="0"/>
              </a:rPr>
              <a:t> Perusahaan yang </a:t>
            </a:r>
            <a:r>
              <a:rPr lang="en-US" sz="2400" dirty="0" err="1">
                <a:latin typeface="Palatino" pitchFamily="2" charset="0"/>
              </a:rPr>
              <a:t>bergerak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dibidang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Perkebunan </a:t>
            </a:r>
            <a:r>
              <a:rPr lang="en-US" sz="2400" b="1" dirty="0" err="1">
                <a:latin typeface="Palatino" pitchFamily="2" charset="0"/>
              </a:rPr>
              <a:t>kelapa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Sawit</a:t>
            </a:r>
            <a:r>
              <a:rPr lang="en-US" sz="2400" dirty="0">
                <a:latin typeface="Palatino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" pitchFamily="2" charset="0"/>
              </a:rPr>
              <a:t>Saat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, PT AAL </a:t>
            </a:r>
            <a:r>
              <a:rPr lang="en-US" sz="2400" dirty="0" err="1">
                <a:latin typeface="Palatino" pitchFamily="2" charset="0"/>
              </a:rPr>
              <a:t>sudah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luas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kebun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sebesar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287.604 </a:t>
            </a:r>
            <a:r>
              <a:rPr lang="en-US" sz="2400" b="1" dirty="0" err="1">
                <a:latin typeface="Palatino" pitchFamily="2" charset="0"/>
              </a:rPr>
              <a:t>hektar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tersebar</a:t>
            </a:r>
            <a:r>
              <a:rPr lang="en-US" sz="2400" dirty="0">
                <a:latin typeface="Palatino" pitchFamily="2" charset="0"/>
              </a:rPr>
              <a:t> di Sumatra, Kalimantan, dan Sulawesi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0"/>
              </a:rPr>
              <a:t>PT AAL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kantor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pemasaran</a:t>
            </a:r>
            <a:r>
              <a:rPr lang="en-US" sz="2400" dirty="0">
                <a:latin typeface="Palatino" pitchFamily="2" charset="0"/>
              </a:rPr>
              <a:t> di Singapura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nama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Astra-KLK Pte. Ltd</a:t>
            </a:r>
            <a:endParaRPr lang="en-ID" sz="2400" b="1" dirty="0"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6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5477-CCCA-1038-F8FF-015C91EF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D88C1-C19A-6C72-16D8-999EB41E2A5F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C7AF8-D633-89F4-7133-D3F8C539E07E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BCB296F-3207-4231-154F-4137D3A5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115" y="3665913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3EF57D-1C74-2031-8288-8775B1F3D1F4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C08E-05AC-44DA-BADB-6EAA10E3C67A}"/>
              </a:ext>
            </a:extLst>
          </p:cNvPr>
          <p:cNvSpPr txBox="1"/>
          <p:nvPr/>
        </p:nvSpPr>
        <p:spPr>
          <a:xfrm>
            <a:off x="6450872" y="1391630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PT Astra </a:t>
            </a:r>
            <a:r>
              <a:rPr lang="en-US" sz="3600" dirty="0" err="1">
                <a:latin typeface="Georgia" panose="02040502050405020303" pitchFamily="18" charset="0"/>
              </a:rPr>
              <a:t>Agro</a:t>
            </a:r>
            <a:r>
              <a:rPr lang="en-US" sz="3600" dirty="0">
                <a:latin typeface="Georgia" panose="02040502050405020303" pitchFamily="18" charset="0"/>
              </a:rPr>
              <a:t> Lestari </a:t>
            </a:r>
            <a:r>
              <a:rPr lang="en-US" sz="3600" dirty="0" err="1">
                <a:latin typeface="Georgia" panose="02040502050405020303" pitchFamily="18" charset="0"/>
              </a:rPr>
              <a:t>Tbk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46E24-12DB-030E-B6FB-B96A14BAD7C5}"/>
              </a:ext>
            </a:extLst>
          </p:cNvPr>
          <p:cNvSpPr txBox="1"/>
          <p:nvPr/>
        </p:nvSpPr>
        <p:spPr>
          <a:xfrm>
            <a:off x="809993" y="3073480"/>
            <a:ext cx="7568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0"/>
              </a:rPr>
              <a:t>PT Astra </a:t>
            </a:r>
            <a:r>
              <a:rPr lang="en-US" sz="2400" dirty="0" err="1">
                <a:latin typeface="Palatino" pitchFamily="2" charset="0"/>
              </a:rPr>
              <a:t>Agro</a:t>
            </a:r>
            <a:r>
              <a:rPr lang="en-US" sz="2400" dirty="0">
                <a:latin typeface="Palatino" pitchFamily="2" charset="0"/>
              </a:rPr>
              <a:t> Lestari </a:t>
            </a:r>
            <a:r>
              <a:rPr lang="en-US" sz="2400" dirty="0" err="1">
                <a:latin typeface="Palatino" pitchFamily="2" charset="0"/>
              </a:rPr>
              <a:t>Tbk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merupakan</a:t>
            </a:r>
            <a:r>
              <a:rPr lang="en-US" sz="2400" dirty="0">
                <a:latin typeface="Palatino" pitchFamily="2" charset="0"/>
              </a:rPr>
              <a:t> Perusahaan yang </a:t>
            </a:r>
            <a:r>
              <a:rPr lang="en-US" sz="2400" dirty="0" err="1">
                <a:latin typeface="Palatino" pitchFamily="2" charset="0"/>
              </a:rPr>
              <a:t>bergerak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dibidang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Perkebunan </a:t>
            </a:r>
            <a:r>
              <a:rPr lang="en-US" sz="2400" b="1" dirty="0" err="1">
                <a:latin typeface="Palatino" pitchFamily="2" charset="0"/>
              </a:rPr>
              <a:t>kelapa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Sawit</a:t>
            </a:r>
            <a:r>
              <a:rPr lang="en-US" sz="2400" dirty="0">
                <a:latin typeface="Palatino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" pitchFamily="2" charset="0"/>
              </a:rPr>
              <a:t>Saat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ini</a:t>
            </a:r>
            <a:r>
              <a:rPr lang="en-US" sz="2400" dirty="0">
                <a:latin typeface="Palatino" pitchFamily="2" charset="0"/>
              </a:rPr>
              <a:t>, PT AAL </a:t>
            </a:r>
            <a:r>
              <a:rPr lang="en-US" sz="2400" dirty="0" err="1">
                <a:latin typeface="Palatino" pitchFamily="2" charset="0"/>
              </a:rPr>
              <a:t>sudah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luas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kebun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sebesar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287.604 </a:t>
            </a:r>
            <a:r>
              <a:rPr lang="en-US" sz="2400" b="1" dirty="0" err="1">
                <a:latin typeface="Palatino" pitchFamily="2" charset="0"/>
              </a:rPr>
              <a:t>hektar</a:t>
            </a:r>
            <a:r>
              <a:rPr lang="en-US" sz="2400" dirty="0">
                <a:latin typeface="Palatino" pitchFamily="2" charset="0"/>
              </a:rPr>
              <a:t> yang </a:t>
            </a:r>
            <a:r>
              <a:rPr lang="en-US" sz="2400" dirty="0" err="1">
                <a:latin typeface="Palatino" pitchFamily="2" charset="0"/>
              </a:rPr>
              <a:t>tersebar</a:t>
            </a:r>
            <a:r>
              <a:rPr lang="en-US" sz="2400" dirty="0">
                <a:latin typeface="Palatino" pitchFamily="2" charset="0"/>
              </a:rPr>
              <a:t> di Sumatra, Kalimantan, dan Sulawesi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0"/>
              </a:rPr>
              <a:t>PT AAL </a:t>
            </a:r>
            <a:r>
              <a:rPr lang="en-US" sz="2400" dirty="0" err="1">
                <a:latin typeface="Palatino" pitchFamily="2" charset="0"/>
              </a:rPr>
              <a:t>memiliki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kantor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pemasaran</a:t>
            </a:r>
            <a:r>
              <a:rPr lang="en-US" sz="2400" dirty="0">
                <a:latin typeface="Palatino" pitchFamily="2" charset="0"/>
              </a:rPr>
              <a:t> di Singapura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nama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>
                <a:latin typeface="Palatino" pitchFamily="2" charset="0"/>
              </a:rPr>
              <a:t>Astra-KLK Pte. Ltd</a:t>
            </a:r>
            <a:endParaRPr lang="en-ID" sz="2400" b="1" dirty="0">
              <a:latin typeface="Palatin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56176-E447-0AD4-767D-1BC8486A74B0}"/>
              </a:ext>
            </a:extLst>
          </p:cNvPr>
          <p:cNvSpPr txBox="1"/>
          <p:nvPr/>
        </p:nvSpPr>
        <p:spPr>
          <a:xfrm rot="4041262">
            <a:off x="12687049" y="1391631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Visi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Misi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F2CD9B-3257-2344-570A-0FD08F448D02}"/>
              </a:ext>
            </a:extLst>
          </p:cNvPr>
          <p:cNvGrpSpPr/>
          <p:nvPr/>
        </p:nvGrpSpPr>
        <p:grpSpPr>
          <a:xfrm>
            <a:off x="562383" y="8744002"/>
            <a:ext cx="10410742" cy="2420512"/>
            <a:chOff x="1407664" y="3138190"/>
            <a:chExt cx="10410742" cy="24205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9BC4C7-D358-EE7E-99AC-61A79E6A47D1}"/>
                </a:ext>
              </a:extLst>
            </p:cNvPr>
            <p:cNvSpPr txBox="1"/>
            <p:nvPr/>
          </p:nvSpPr>
          <p:spPr>
            <a:xfrm>
              <a:off x="1655274" y="3138190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Visi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28268B-EB53-3C08-E12C-E9EA8F9837B0}"/>
                </a:ext>
              </a:extLst>
            </p:cNvPr>
            <p:cNvSpPr txBox="1"/>
            <p:nvPr/>
          </p:nvSpPr>
          <p:spPr>
            <a:xfrm>
              <a:off x="140766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Perusahaan </a:t>
              </a:r>
              <a:r>
                <a:rPr lang="en-US" sz="2400" dirty="0" err="1">
                  <a:latin typeface="Palatino" pitchFamily="2" charset="0"/>
                </a:rPr>
                <a:t>Agrobisnis</a:t>
              </a:r>
              <a:r>
                <a:rPr lang="en-US" sz="2400" dirty="0">
                  <a:latin typeface="Palatino" pitchFamily="2" charset="0"/>
                </a:rPr>
                <a:t> yang paling </a:t>
              </a:r>
              <a:r>
                <a:rPr lang="en-US" sz="2400" dirty="0" err="1">
                  <a:latin typeface="Palatino" pitchFamily="2" charset="0"/>
                </a:rPr>
                <a:t>Produktif</a:t>
              </a:r>
              <a:r>
                <a:rPr lang="en-US" sz="2400" dirty="0">
                  <a:latin typeface="Palatino" pitchFamily="2" charset="0"/>
                </a:rPr>
                <a:t> dan paling </a:t>
              </a:r>
              <a:r>
                <a:rPr lang="en-US" sz="2400" dirty="0" err="1">
                  <a:latin typeface="Palatino" pitchFamily="2" charset="0"/>
                </a:rPr>
                <a:t>Inovatif</a:t>
              </a:r>
              <a:r>
                <a:rPr lang="en-US" sz="2400" dirty="0">
                  <a:latin typeface="Palatino" pitchFamily="2" charset="0"/>
                </a:rPr>
                <a:t> di Dunia.</a:t>
              </a:r>
              <a:endParaRPr lang="en-ID" sz="2400" dirty="0">
                <a:latin typeface="Palatino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26968-7E55-DDF7-61D9-06D786689D71}"/>
                </a:ext>
              </a:extLst>
            </p:cNvPr>
            <p:cNvSpPr txBox="1"/>
            <p:nvPr/>
          </p:nvSpPr>
          <p:spPr>
            <a:xfrm>
              <a:off x="8589781" y="3183812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Misi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C4D168-78B3-8C25-7CB8-CA52141CB33F}"/>
                </a:ext>
              </a:extLst>
            </p:cNvPr>
            <p:cNvSpPr txBox="1"/>
            <p:nvPr/>
          </p:nvSpPr>
          <p:spPr>
            <a:xfrm>
              <a:off x="778123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Panutan</a:t>
              </a:r>
              <a:r>
                <a:rPr lang="en-US" sz="2400" dirty="0">
                  <a:latin typeface="Palatino" pitchFamily="2" charset="0"/>
                </a:rPr>
                <a:t> dan </a:t>
              </a:r>
              <a:r>
                <a:rPr lang="en-US" sz="2400" dirty="0" err="1">
                  <a:latin typeface="Palatino" pitchFamily="2" charset="0"/>
                </a:rPr>
                <a:t>Berkontribusi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untuk</a:t>
              </a:r>
              <a:r>
                <a:rPr lang="en-US" sz="2400" dirty="0">
                  <a:latin typeface="Palatino" pitchFamily="2" charset="0"/>
                </a:rPr>
                <a:t> Pembangunan </a:t>
              </a:r>
              <a:r>
                <a:rPr lang="en-US" sz="2400" dirty="0" err="1">
                  <a:latin typeface="Palatino" pitchFamily="2" charset="0"/>
                </a:rPr>
                <a:t>serta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kesejahteraan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Bangsa</a:t>
              </a:r>
              <a:r>
                <a:rPr lang="en-US" sz="2400" dirty="0">
                  <a:latin typeface="Palatino" pitchFamily="2" charset="0"/>
                </a:rPr>
                <a:t>.</a:t>
              </a:r>
              <a:endParaRPr lang="en-ID" sz="2400" dirty="0">
                <a:latin typeface="Palatino" pitchFamily="2" charset="0"/>
              </a:endParaRPr>
            </a:p>
          </p:txBody>
        </p:sp>
      </p:grpSp>
      <p:sp>
        <p:nvSpPr>
          <p:cNvPr id="18" name="Freeform 14">
            <a:extLst>
              <a:ext uri="{FF2B5EF4-FFF2-40B4-BE49-F238E27FC236}">
                <a16:creationId xmlns:a16="http://schemas.microsoft.com/office/drawing/2014/main" id="{9A0BC6A0-EFD0-DD5A-9808-59E3ADA0CDDF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D4E3BC2F-B07F-8EAE-2BDD-5B98435B399E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D19A6AB2-8829-0CA7-B27B-FEA72D8A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0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A60C-FC55-211B-2EBD-636A3193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83FB9-BE97-2AEF-D8FB-0EC58B817851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48438A2-D964-BBEF-924C-DA953555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394" y="5082137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7B3A3-6A4D-3060-AB67-745955205FC3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5D6A2-124B-1B02-CCA0-637DB8974AC3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D2ADB-80EA-A461-846A-34B707025923}"/>
              </a:ext>
            </a:extLst>
          </p:cNvPr>
          <p:cNvSpPr txBox="1"/>
          <p:nvPr/>
        </p:nvSpPr>
        <p:spPr>
          <a:xfrm>
            <a:off x="6805794" y="1151626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Visi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Misi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1F3542-59FB-B71E-3D5D-D1C54497D86A}"/>
              </a:ext>
            </a:extLst>
          </p:cNvPr>
          <p:cNvGrpSpPr/>
          <p:nvPr/>
        </p:nvGrpSpPr>
        <p:grpSpPr>
          <a:xfrm>
            <a:off x="1407664" y="3138190"/>
            <a:ext cx="10410742" cy="2420512"/>
            <a:chOff x="1407664" y="3138190"/>
            <a:chExt cx="10410742" cy="2420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3DF8C-2FA5-EDA7-1E46-DC4674AEA563}"/>
                </a:ext>
              </a:extLst>
            </p:cNvPr>
            <p:cNvSpPr txBox="1"/>
            <p:nvPr/>
          </p:nvSpPr>
          <p:spPr>
            <a:xfrm>
              <a:off x="1655274" y="3138190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Visi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68598-9EAB-3085-ED09-D3F652F569C3}"/>
                </a:ext>
              </a:extLst>
            </p:cNvPr>
            <p:cNvSpPr txBox="1"/>
            <p:nvPr/>
          </p:nvSpPr>
          <p:spPr>
            <a:xfrm>
              <a:off x="140766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Perusahaan </a:t>
              </a:r>
              <a:r>
                <a:rPr lang="en-US" sz="2400" dirty="0" err="1">
                  <a:latin typeface="Palatino" pitchFamily="2" charset="0"/>
                </a:rPr>
                <a:t>Agrobisnis</a:t>
              </a:r>
              <a:r>
                <a:rPr lang="en-US" sz="2400" dirty="0">
                  <a:latin typeface="Palatino" pitchFamily="2" charset="0"/>
                </a:rPr>
                <a:t> yang paling </a:t>
              </a:r>
              <a:r>
                <a:rPr lang="en-US" sz="2400" dirty="0" err="1">
                  <a:latin typeface="Palatino" pitchFamily="2" charset="0"/>
                </a:rPr>
                <a:t>Produktif</a:t>
              </a:r>
              <a:r>
                <a:rPr lang="en-US" sz="2400" dirty="0">
                  <a:latin typeface="Palatino" pitchFamily="2" charset="0"/>
                </a:rPr>
                <a:t> dan paling </a:t>
              </a:r>
              <a:r>
                <a:rPr lang="en-US" sz="2400" dirty="0" err="1">
                  <a:latin typeface="Palatino" pitchFamily="2" charset="0"/>
                </a:rPr>
                <a:t>Inovatif</a:t>
              </a:r>
              <a:r>
                <a:rPr lang="en-US" sz="2400" dirty="0">
                  <a:latin typeface="Palatino" pitchFamily="2" charset="0"/>
                </a:rPr>
                <a:t> di Dunia.</a:t>
              </a:r>
              <a:endParaRPr lang="en-ID" sz="2400" dirty="0">
                <a:latin typeface="Palatin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62346-D439-2EEF-89FA-F98F67F0AB08}"/>
                </a:ext>
              </a:extLst>
            </p:cNvPr>
            <p:cNvSpPr txBox="1"/>
            <p:nvPr/>
          </p:nvSpPr>
          <p:spPr>
            <a:xfrm>
              <a:off x="8589781" y="3183812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Misi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F785D2-998A-24DC-7F47-E971103ECD82}"/>
                </a:ext>
              </a:extLst>
            </p:cNvPr>
            <p:cNvSpPr txBox="1"/>
            <p:nvPr/>
          </p:nvSpPr>
          <p:spPr>
            <a:xfrm>
              <a:off x="778123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Panutan</a:t>
              </a:r>
              <a:r>
                <a:rPr lang="en-US" sz="2400" dirty="0">
                  <a:latin typeface="Palatino" pitchFamily="2" charset="0"/>
                </a:rPr>
                <a:t> dan </a:t>
              </a:r>
              <a:r>
                <a:rPr lang="en-US" sz="2400" dirty="0" err="1">
                  <a:latin typeface="Palatino" pitchFamily="2" charset="0"/>
                </a:rPr>
                <a:t>Berkontribusi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untuk</a:t>
              </a:r>
              <a:r>
                <a:rPr lang="en-US" sz="2400" dirty="0">
                  <a:latin typeface="Palatino" pitchFamily="2" charset="0"/>
                </a:rPr>
                <a:t> Pembangunan </a:t>
              </a:r>
              <a:r>
                <a:rPr lang="en-US" sz="2400" dirty="0" err="1">
                  <a:latin typeface="Palatino" pitchFamily="2" charset="0"/>
                </a:rPr>
                <a:t>serta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kesejahteraan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Bangsa</a:t>
              </a:r>
              <a:r>
                <a:rPr lang="en-US" sz="2400" dirty="0">
                  <a:latin typeface="Palatino" pitchFamily="2" charset="0"/>
                </a:rPr>
                <a:t>.</a:t>
              </a:r>
              <a:endParaRPr lang="en-ID" sz="2400" dirty="0">
                <a:latin typeface="Palatino" pitchFamily="2" charset="0"/>
              </a:endParaRPr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B1BE2352-44BD-E492-2B70-71396B22D4A1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9205D60A-F5AE-9AF1-EB9A-F6C8DD602B13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193C1360-348F-E2FB-5EF4-E50091D8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5A75FB-8CC1-5427-B0C1-28FB25C8E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871" y="3235655"/>
            <a:ext cx="7786069" cy="3692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A6E113-688D-DC02-3BFD-11D78B40EA10}"/>
              </a:ext>
            </a:extLst>
          </p:cNvPr>
          <p:cNvSpPr txBox="1"/>
          <p:nvPr/>
        </p:nvSpPr>
        <p:spPr>
          <a:xfrm rot="2377386">
            <a:off x="11528649" y="152656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Struktur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1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97DB-98FF-4900-D2BA-4D473DF3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124CB-8A70-A519-D590-5F7E355AFC0B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9E84639-C844-6517-E121-7B81E253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8985" y="3316573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7CCFC-FE45-BC96-FB2A-DC2A67A85A90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3FD70-9158-3D35-9EF8-0DF8A5BE706A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BC5DB-468B-D9F9-3EEF-1AD3DCBF6EB0}"/>
              </a:ext>
            </a:extLst>
          </p:cNvPr>
          <p:cNvSpPr txBox="1"/>
          <p:nvPr/>
        </p:nvSpPr>
        <p:spPr>
          <a:xfrm>
            <a:off x="6805794" y="1151626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Struktur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FD6018-C98C-69C3-3124-4EF76EA49DA2}"/>
              </a:ext>
            </a:extLst>
          </p:cNvPr>
          <p:cNvGrpSpPr/>
          <p:nvPr/>
        </p:nvGrpSpPr>
        <p:grpSpPr>
          <a:xfrm>
            <a:off x="-10687354" y="2946283"/>
            <a:ext cx="10410742" cy="2420512"/>
            <a:chOff x="1407664" y="3138190"/>
            <a:chExt cx="10410742" cy="2420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19D57-2BAE-43B8-C191-68D588F1E63D}"/>
                </a:ext>
              </a:extLst>
            </p:cNvPr>
            <p:cNvSpPr txBox="1"/>
            <p:nvPr/>
          </p:nvSpPr>
          <p:spPr>
            <a:xfrm>
              <a:off x="1655274" y="3138190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Visi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5B604-475E-80AF-C593-09CB4606ED7C}"/>
                </a:ext>
              </a:extLst>
            </p:cNvPr>
            <p:cNvSpPr txBox="1"/>
            <p:nvPr/>
          </p:nvSpPr>
          <p:spPr>
            <a:xfrm>
              <a:off x="140766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Perusahaan </a:t>
              </a:r>
              <a:r>
                <a:rPr lang="en-US" sz="2400" dirty="0" err="1">
                  <a:latin typeface="Palatino" pitchFamily="2" charset="0"/>
                </a:rPr>
                <a:t>Agrobisnis</a:t>
              </a:r>
              <a:r>
                <a:rPr lang="en-US" sz="2400" dirty="0">
                  <a:latin typeface="Palatino" pitchFamily="2" charset="0"/>
                </a:rPr>
                <a:t> yang paling </a:t>
              </a:r>
              <a:r>
                <a:rPr lang="en-US" sz="2400" dirty="0" err="1">
                  <a:latin typeface="Palatino" pitchFamily="2" charset="0"/>
                </a:rPr>
                <a:t>Produktif</a:t>
              </a:r>
              <a:r>
                <a:rPr lang="en-US" sz="2400" dirty="0">
                  <a:latin typeface="Palatino" pitchFamily="2" charset="0"/>
                </a:rPr>
                <a:t> dan paling </a:t>
              </a:r>
              <a:r>
                <a:rPr lang="en-US" sz="2400" dirty="0" err="1">
                  <a:latin typeface="Palatino" pitchFamily="2" charset="0"/>
                </a:rPr>
                <a:t>Inovatif</a:t>
              </a:r>
              <a:r>
                <a:rPr lang="en-US" sz="2400" dirty="0">
                  <a:latin typeface="Palatino" pitchFamily="2" charset="0"/>
                </a:rPr>
                <a:t> di Dunia.</a:t>
              </a:r>
              <a:endParaRPr lang="en-ID" sz="2400" dirty="0">
                <a:latin typeface="Palatino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1E63D-9436-3AE4-B3A8-17DE657839EB}"/>
                </a:ext>
              </a:extLst>
            </p:cNvPr>
            <p:cNvSpPr txBox="1"/>
            <p:nvPr/>
          </p:nvSpPr>
          <p:spPr>
            <a:xfrm>
              <a:off x="8589781" y="3183812"/>
              <a:ext cx="121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Georgia" panose="02040502050405020303" pitchFamily="18" charset="0"/>
                </a:rPr>
                <a:t>Misi</a:t>
              </a:r>
              <a:endParaRPr lang="en-ID" sz="3600" dirty="0">
                <a:latin typeface="Georgia" panose="020405020504050203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FC046-5509-6524-8145-52BE19277EBD}"/>
                </a:ext>
              </a:extLst>
            </p:cNvPr>
            <p:cNvSpPr txBox="1"/>
            <p:nvPr/>
          </p:nvSpPr>
          <p:spPr>
            <a:xfrm>
              <a:off x="7781234" y="3989042"/>
              <a:ext cx="4037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alatino" pitchFamily="2" charset="0"/>
                </a:rPr>
                <a:t>Menjadi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Panutan</a:t>
              </a:r>
              <a:r>
                <a:rPr lang="en-US" sz="2400" dirty="0">
                  <a:latin typeface="Palatino" pitchFamily="2" charset="0"/>
                </a:rPr>
                <a:t> dan </a:t>
              </a:r>
              <a:r>
                <a:rPr lang="en-US" sz="2400" dirty="0" err="1">
                  <a:latin typeface="Palatino" pitchFamily="2" charset="0"/>
                </a:rPr>
                <a:t>Berkontribusi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untuk</a:t>
              </a:r>
              <a:r>
                <a:rPr lang="en-US" sz="2400" dirty="0">
                  <a:latin typeface="Palatino" pitchFamily="2" charset="0"/>
                </a:rPr>
                <a:t> Pembangunan </a:t>
              </a:r>
              <a:r>
                <a:rPr lang="en-US" sz="2400" dirty="0" err="1">
                  <a:latin typeface="Palatino" pitchFamily="2" charset="0"/>
                </a:rPr>
                <a:t>serta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kesejahteraan</a:t>
              </a:r>
              <a:r>
                <a:rPr lang="en-US" sz="2400" dirty="0">
                  <a:latin typeface="Palatino" pitchFamily="2" charset="0"/>
                </a:rPr>
                <a:t> </a:t>
              </a:r>
              <a:r>
                <a:rPr lang="en-US" sz="2400" dirty="0" err="1">
                  <a:latin typeface="Palatino" pitchFamily="2" charset="0"/>
                </a:rPr>
                <a:t>Bangsa</a:t>
              </a:r>
              <a:r>
                <a:rPr lang="en-US" sz="2400" dirty="0">
                  <a:latin typeface="Palatino" pitchFamily="2" charset="0"/>
                </a:rPr>
                <a:t>.</a:t>
              </a:r>
              <a:endParaRPr lang="en-ID" sz="2400" dirty="0">
                <a:latin typeface="Palatino" pitchFamily="2" charset="0"/>
              </a:endParaRPr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63730B17-BD0C-2FA8-4F9D-BF4F484917B7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754831C8-D09F-4A09-279A-B735D0E6CA82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249C4B8A-ECD1-AB94-D43A-4C65044F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D33D9-47C9-9B70-C18B-9DB3AE80F145}"/>
              </a:ext>
            </a:extLst>
          </p:cNvPr>
          <p:cNvSpPr txBox="1"/>
          <p:nvPr/>
        </p:nvSpPr>
        <p:spPr>
          <a:xfrm rot="1176427">
            <a:off x="11560485" y="-1136795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Visi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Misi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E0639C-D21D-A8C1-746E-A7CAE53D8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36" y="2452515"/>
            <a:ext cx="8106298" cy="38448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672D00-6E2B-D283-88BB-C7C8FA1036EF}"/>
              </a:ext>
            </a:extLst>
          </p:cNvPr>
          <p:cNvSpPr/>
          <p:nvPr/>
        </p:nvSpPr>
        <p:spPr>
          <a:xfrm>
            <a:off x="6294120" y="5795202"/>
            <a:ext cx="1112520" cy="567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056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DD69E-0AC6-D684-E2B2-3313B642F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6D8AA-DA06-1E7F-6DCF-13B6D49064E2}"/>
              </a:ext>
            </a:extLst>
          </p:cNvPr>
          <p:cNvSpPr txBox="1"/>
          <p:nvPr/>
        </p:nvSpPr>
        <p:spPr>
          <a:xfrm>
            <a:off x="-438771" y="-1484501"/>
            <a:ext cx="53981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01</a:t>
            </a:r>
            <a:endParaRPr lang="en-ID" sz="30000" b="1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935B383-CDD8-10E0-23E3-6E57C04A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7" b="98601" l="175" r="97611">
                        <a14:foregroundMark x1="8392" y1="53147" x2="8392" y2="53147"/>
                        <a14:foregroundMark x1="9790" y1="45804" x2="9790" y2="45804"/>
                        <a14:foregroundMark x1="2331" y1="67949" x2="2331" y2="67949"/>
                        <a14:foregroundMark x1="52914" y1="13054" x2="52914" y2="13054"/>
                        <a14:foregroundMark x1="21795" y1="72727" x2="21795" y2="72727"/>
                        <a14:foregroundMark x1="26515" y1="68415" x2="26515" y2="68415"/>
                        <a14:foregroundMark x1="31469" y1="55711" x2="31469" y2="55711"/>
                        <a14:foregroundMark x1="39627" y1="67249" x2="39627" y2="67249"/>
                        <a14:foregroundMark x1="37354" y1="63520" x2="64569" y2="74592"/>
                        <a14:foregroundMark x1="64569" y1="74592" x2="73718" y2="74592"/>
                        <a14:foregroundMark x1="73718" y1="74592" x2="80594" y2="71678"/>
                        <a14:foregroundMark x1="80594" y1="71678" x2="90618" y2="53147"/>
                        <a14:foregroundMark x1="90618" y1="53147" x2="93706" y2="41608"/>
                        <a14:foregroundMark x1="93706" y1="41608" x2="94814" y2="26224"/>
                        <a14:foregroundMark x1="94814" y1="26224" x2="93357" y2="15385"/>
                        <a14:foregroundMark x1="93357" y1="15385" x2="35956" y2="18065"/>
                        <a14:foregroundMark x1="35956" y1="18065" x2="30828" y2="20629"/>
                        <a14:foregroundMark x1="30828" y1="20629" x2="28380" y2="27156"/>
                        <a14:foregroundMark x1="28263" y1="34033" x2="47145" y2="31119"/>
                        <a14:foregroundMark x1="47145" y1="31119" x2="66841" y2="38462"/>
                        <a14:foregroundMark x1="66841" y1="38462" x2="58974" y2="42308"/>
                        <a14:foregroundMark x1="58974" y1="42308" x2="67016" y2="42541"/>
                        <a14:foregroundMark x1="67016" y1="42541" x2="63054" y2="40909"/>
                        <a14:foregroundMark x1="41608" y1="23427" x2="56002" y2="23310"/>
                        <a14:foregroundMark x1="56002" y1="23310" x2="77681" y2="23427"/>
                        <a14:foregroundMark x1="36189" y1="64452" x2="37879" y2="75524"/>
                        <a14:foregroundMark x1="37879" y1="75524" x2="43357" y2="69930"/>
                        <a14:foregroundMark x1="43357" y1="69930" x2="42308" y2="61189"/>
                        <a14:foregroundMark x1="14394" y1="78322" x2="233" y2="69347"/>
                        <a14:foregroundMark x1="97611" y1="13287" x2="96037" y2="54079"/>
                        <a14:foregroundMark x1="1865" y1="72960" x2="4837" y2="85198"/>
                        <a14:foregroundMark x1="4837" y1="85198" x2="16259" y2="92308"/>
                        <a14:foregroundMark x1="16259" y1="92308" x2="17249" y2="77739"/>
                        <a14:foregroundMark x1="17249" y1="77739" x2="16958" y2="77622"/>
                        <a14:foregroundMark x1="20396" y1="95571" x2="20396" y2="95571"/>
                        <a14:foregroundMark x1="17774" y1="82867" x2="21562" y2="94172"/>
                        <a14:foregroundMark x1="21562" y1="94172" x2="18590" y2="95105"/>
                        <a14:foregroundMark x1="20862" y1="92308" x2="20513" y2="97902"/>
                        <a14:foregroundMark x1="21562" y1="93007" x2="21911" y2="96737"/>
                        <a14:foregroundMark x1="21795" y1="92774" x2="23077" y2="95571"/>
                        <a14:foregroundMark x1="69172" y1="85664" x2="83508" y2="80653"/>
                        <a14:foregroundMark x1="83508" y1="80653" x2="90734" y2="71445"/>
                        <a14:foregroundMark x1="90734" y1="71445" x2="95338" y2="60373"/>
                        <a14:foregroundMark x1="69755" y1="90326" x2="77389" y2="91725"/>
                        <a14:foregroundMark x1="77389" y1="91725" x2="88462" y2="86480"/>
                        <a14:foregroundMark x1="88462" y1="86480" x2="92890" y2="77389"/>
                        <a14:foregroundMark x1="92890" y1="77389" x2="95921" y2="62354"/>
                        <a14:foregroundMark x1="81002" y1="96037" x2="93998" y2="87879"/>
                        <a14:foregroundMark x1="93998" y1="87879" x2="95338" y2="84033"/>
                        <a14:foregroundMark x1="68240" y1="92774" x2="78380" y2="96037"/>
                        <a14:foregroundMark x1="64569" y1="98601" x2="66608" y2="92541"/>
                        <a14:foregroundMark x1="43706" y1="82634" x2="62471" y2="87762"/>
                        <a14:foregroundMark x1="62471" y1="87762" x2="64802" y2="91958"/>
                        <a14:foregroundMark x1="1515" y1="92308" x2="1515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43" y="437625"/>
            <a:ext cx="12768344" cy="638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1E421-006B-2D3C-F0E4-5791AE0C408A}"/>
              </a:ext>
            </a:extLst>
          </p:cNvPr>
          <p:cNvSpPr txBox="1"/>
          <p:nvPr/>
        </p:nvSpPr>
        <p:spPr>
          <a:xfrm>
            <a:off x="1407664" y="560635"/>
            <a:ext cx="5526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Tentang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" pitchFamily="2" charset="0"/>
              </a:rPr>
              <a:t> Perusahaan</a:t>
            </a:r>
            <a:endParaRPr lang="en-ID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D7983-C3F4-FC7E-EB55-70E3B29B1D4C}"/>
              </a:ext>
            </a:extLst>
          </p:cNvPr>
          <p:cNvSpPr txBox="1"/>
          <p:nvPr/>
        </p:nvSpPr>
        <p:spPr>
          <a:xfrm>
            <a:off x="197625" y="7460230"/>
            <a:ext cx="1179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PT Astra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Agro</a:t>
            </a:r>
            <a:r>
              <a:rPr 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 Lestari </a:t>
            </a:r>
            <a:r>
              <a:rPr lang="en-US" sz="72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Regular" panose="00000500000000000000" pitchFamily="2" charset="0"/>
              </a:rPr>
              <a:t>Tbk</a:t>
            </a:r>
            <a:endParaRPr 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Regular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C38FB-681F-3953-AF3C-8126716351EE}"/>
              </a:ext>
            </a:extLst>
          </p:cNvPr>
          <p:cNvSpPr txBox="1"/>
          <p:nvPr/>
        </p:nvSpPr>
        <p:spPr>
          <a:xfrm rot="2119554">
            <a:off x="9768276" y="-910948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Struktur</a:t>
            </a:r>
            <a:r>
              <a:rPr lang="en-US" sz="3600" dirty="0">
                <a:latin typeface="Georgia" panose="02040502050405020303" pitchFamily="18" charset="0"/>
              </a:rPr>
              <a:t> Perusahaan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7207522-6CD1-0B49-7C79-E7395722E532}"/>
              </a:ext>
            </a:extLst>
          </p:cNvPr>
          <p:cNvSpPr/>
          <p:nvPr/>
        </p:nvSpPr>
        <p:spPr>
          <a:xfrm>
            <a:off x="5805042" y="179267"/>
            <a:ext cx="3703820" cy="508658"/>
          </a:xfrm>
          <a:custGeom>
            <a:avLst/>
            <a:gdLst/>
            <a:ahLst/>
            <a:cxnLst/>
            <a:rect l="l" t="t" r="r" b="b"/>
            <a:pathLst>
              <a:path w="4347856" h="622770">
                <a:moveTo>
                  <a:pt x="0" y="0"/>
                </a:moveTo>
                <a:lnTo>
                  <a:pt x="4347856" y="0"/>
                </a:lnTo>
                <a:lnTo>
                  <a:pt x="4347856" y="622770"/>
                </a:lnTo>
                <a:lnTo>
                  <a:pt x="0" y="622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F5BAB1BC-B027-A173-4FDC-A079152BC48C}"/>
              </a:ext>
            </a:extLst>
          </p:cNvPr>
          <p:cNvSpPr/>
          <p:nvPr/>
        </p:nvSpPr>
        <p:spPr>
          <a:xfrm>
            <a:off x="10845021" y="83250"/>
            <a:ext cx="1430929" cy="672529"/>
          </a:xfrm>
          <a:custGeom>
            <a:avLst/>
            <a:gdLst/>
            <a:ahLst/>
            <a:cxnLst/>
            <a:rect l="l" t="t" r="r" b="b"/>
            <a:pathLst>
              <a:path w="1679745" h="823404">
                <a:moveTo>
                  <a:pt x="0" y="0"/>
                </a:moveTo>
                <a:lnTo>
                  <a:pt x="1679745" y="0"/>
                </a:lnTo>
                <a:lnTo>
                  <a:pt x="1679745" y="823405"/>
                </a:lnTo>
                <a:lnTo>
                  <a:pt x="0" y="82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39F20FFF-4AF2-1719-A662-D9F9B942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7" y="36201"/>
            <a:ext cx="10336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38038-76E4-90EA-00F0-04FF65A36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8110" y="1864126"/>
            <a:ext cx="7786069" cy="3692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7AAFA-9D83-7F4D-C953-D5F5B5D17284}"/>
              </a:ext>
            </a:extLst>
          </p:cNvPr>
          <p:cNvSpPr txBox="1"/>
          <p:nvPr/>
        </p:nvSpPr>
        <p:spPr>
          <a:xfrm>
            <a:off x="6195228" y="1213845"/>
            <a:ext cx="756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eorgia" panose="02040502050405020303" pitchFamily="18" charset="0"/>
              </a:rPr>
              <a:t>Tugas</a:t>
            </a:r>
            <a:r>
              <a:rPr lang="en-US" sz="3600" dirty="0">
                <a:latin typeface="Georgia" panose="02040502050405020303" pitchFamily="18" charset="0"/>
              </a:rPr>
              <a:t> &amp; </a:t>
            </a:r>
            <a:r>
              <a:rPr lang="en-US" sz="3600" dirty="0" err="1">
                <a:latin typeface="Georgia" panose="02040502050405020303" pitchFamily="18" charset="0"/>
              </a:rPr>
              <a:t>Tanggung</a:t>
            </a:r>
            <a:r>
              <a:rPr lang="en-US" sz="3600" dirty="0">
                <a:latin typeface="Georgia" panose="02040502050405020303" pitchFamily="18" charset="0"/>
              </a:rPr>
              <a:t> Jawab</a:t>
            </a:r>
            <a:endParaRPr lang="en-ID" sz="36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EE4DD-ED62-B5C9-3835-37468E2D3084}"/>
              </a:ext>
            </a:extLst>
          </p:cNvPr>
          <p:cNvSpPr txBox="1"/>
          <p:nvPr/>
        </p:nvSpPr>
        <p:spPr>
          <a:xfrm>
            <a:off x="701243" y="3127317"/>
            <a:ext cx="42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Palatino" pitchFamily="2" charset="0"/>
              </a:rPr>
              <a:t>Technology</a:t>
            </a:r>
            <a:endParaRPr lang="en-ID" sz="3600" b="1" dirty="0">
              <a:latin typeface="Palatin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FD15-880E-2C1A-4D89-3B1AFD64100E}"/>
              </a:ext>
            </a:extLst>
          </p:cNvPr>
          <p:cNvSpPr txBox="1"/>
          <p:nvPr/>
        </p:nvSpPr>
        <p:spPr>
          <a:xfrm>
            <a:off x="701243" y="4013872"/>
            <a:ext cx="425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latino" pitchFamily="2" charset="0"/>
              </a:rPr>
              <a:t>Mengembangkan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sebuah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sistem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sesuai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dengan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permintaan</a:t>
            </a:r>
            <a:r>
              <a:rPr lang="en-US" sz="2400" dirty="0">
                <a:latin typeface="Palatino" pitchFamily="2" charset="0"/>
              </a:rPr>
              <a:t> user </a:t>
            </a:r>
            <a:r>
              <a:rPr lang="en-US" sz="2400" dirty="0" err="1">
                <a:latin typeface="Palatino" pitchFamily="2" charset="0"/>
              </a:rPr>
              <a:t>berdasarkan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analisis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kebutuhan</a:t>
            </a:r>
            <a:r>
              <a:rPr lang="en-US" sz="2400" b="1" dirty="0">
                <a:latin typeface="Palatino" pitchFamily="2" charset="0"/>
              </a:rPr>
              <a:t> user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serta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memastikan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berjalan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dengan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baik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dirty="0">
              <a:latin typeface="Palatin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5426D-CC21-60DC-7BA1-C4B03E5881AC}"/>
              </a:ext>
            </a:extLst>
          </p:cNvPr>
          <p:cNvSpPr txBox="1"/>
          <p:nvPr/>
        </p:nvSpPr>
        <p:spPr>
          <a:xfrm>
            <a:off x="-6336374" y="4511929"/>
            <a:ext cx="4258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" pitchFamily="2" charset="0"/>
              </a:rPr>
              <a:t>Merancang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sistem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b="1" dirty="0" err="1">
                <a:latin typeface="Palatino" pitchFamily="2" charset="0"/>
              </a:rPr>
              <a:t>informasi</a:t>
            </a:r>
            <a:r>
              <a:rPr lang="en-US" sz="2400" b="1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manajemen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antrean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dirty="0" err="1">
                <a:latin typeface="Palatino" pitchFamily="2" charset="0"/>
              </a:rPr>
              <a:t>berbasis</a:t>
            </a:r>
            <a:r>
              <a:rPr lang="en-US" sz="2400" dirty="0">
                <a:latin typeface="Palatino" pitchFamily="2" charset="0"/>
              </a:rPr>
              <a:t> </a:t>
            </a:r>
            <a:r>
              <a:rPr lang="en-US" sz="2400" i="1" dirty="0">
                <a:latin typeface="Palatino" pitchFamily="2" charset="0"/>
              </a:rPr>
              <a:t>website</a:t>
            </a:r>
            <a:r>
              <a:rPr lang="en-US" sz="2400" dirty="0">
                <a:latin typeface="Palatino" pitchFamily="2" charset="0"/>
              </a:rPr>
              <a:t>.</a:t>
            </a:r>
            <a:endParaRPr lang="en-ID" sz="2400" i="1" dirty="0">
              <a:latin typeface="Palatino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B80023-8BB7-4D2E-4C36-F282E1962065}"/>
              </a:ext>
            </a:extLst>
          </p:cNvPr>
          <p:cNvSpPr txBox="1"/>
          <p:nvPr/>
        </p:nvSpPr>
        <p:spPr>
          <a:xfrm>
            <a:off x="-6175499" y="3429000"/>
            <a:ext cx="42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Palatino" pitchFamily="2" charset="0"/>
              </a:rPr>
              <a:t>Praktik</a:t>
            </a:r>
            <a:r>
              <a:rPr lang="en-US" sz="3600" b="1" dirty="0">
                <a:latin typeface="Palatino" pitchFamily="2" charset="0"/>
              </a:rPr>
              <a:t> </a:t>
            </a:r>
            <a:r>
              <a:rPr lang="en-US" sz="3600" b="1" dirty="0" err="1">
                <a:latin typeface="Palatino" pitchFamily="2" charset="0"/>
              </a:rPr>
              <a:t>Kerja</a:t>
            </a:r>
            <a:endParaRPr lang="en-ID" sz="3600" b="1" dirty="0">
              <a:latin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8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1476</Words>
  <Application>Microsoft Office PowerPoint</Application>
  <PresentationFormat>Widescreen</PresentationFormat>
  <Paragraphs>351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Montserrat Regular</vt:lpstr>
      <vt:lpstr>Palatino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Rozan Abid</dc:creator>
  <cp:lastModifiedBy>Rozan Abid</cp:lastModifiedBy>
  <cp:revision>6</cp:revision>
  <dcterms:created xsi:type="dcterms:W3CDTF">2024-02-18T02:21:26Z</dcterms:created>
  <dcterms:modified xsi:type="dcterms:W3CDTF">2024-02-18T13:50:36Z</dcterms:modified>
</cp:coreProperties>
</file>